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72" r:id="rId2"/>
    <p:sldId id="302" r:id="rId3"/>
    <p:sldId id="303" r:id="rId4"/>
    <p:sldId id="350" r:id="rId5"/>
    <p:sldId id="304" r:id="rId6"/>
    <p:sldId id="333" r:id="rId7"/>
    <p:sldId id="332" r:id="rId8"/>
    <p:sldId id="305" r:id="rId9"/>
    <p:sldId id="334" r:id="rId10"/>
    <p:sldId id="335" r:id="rId11"/>
    <p:sldId id="351" r:id="rId12"/>
    <p:sldId id="352" r:id="rId13"/>
    <p:sldId id="353" r:id="rId14"/>
    <p:sldId id="354" r:id="rId15"/>
    <p:sldId id="336" r:id="rId16"/>
    <p:sldId id="355" r:id="rId17"/>
    <p:sldId id="356" r:id="rId18"/>
    <p:sldId id="337" r:id="rId19"/>
    <p:sldId id="360" r:id="rId20"/>
    <p:sldId id="357" r:id="rId21"/>
    <p:sldId id="338" r:id="rId22"/>
    <p:sldId id="359" r:id="rId23"/>
    <p:sldId id="358" r:id="rId24"/>
    <p:sldId id="340" r:id="rId25"/>
    <p:sldId id="325" r:id="rId26"/>
    <p:sldId id="326" r:id="rId27"/>
    <p:sldId id="327" r:id="rId28"/>
    <p:sldId id="328" r:id="rId29"/>
    <p:sldId id="329" r:id="rId30"/>
    <p:sldId id="330" r:id="rId31"/>
    <p:sldId id="331" r:id="rId32"/>
    <p:sldId id="284"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9">
          <p15:clr>
            <a:srgbClr val="A4A3A4"/>
          </p15:clr>
        </p15:guide>
        <p15:guide id="2" pos="381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微软用户" initials="微软用户" lastIdx="0" clrIdx="0"/>
  <p:cmAuthor id="7" name="dell" initials="d" lastIdx="1" clrIdx="4"/>
  <p:cmAuthor id="1" name="川" initials="川" lastIdx="8" clrIdx="0"/>
  <p:cmAuthor id="2" name="作者" initials="A" lastIdx="0" clrIdx="1"/>
  <p:cmAuthor id="3" name="Administrator" initials="A" lastIdx="1" clrIdx="2"/>
  <p:cmAuthor id="4" name="jianbo song" initials="j" lastIdx="1" clrIdx="0"/>
  <p:cmAuthor id="5" name="15872" initials="1" lastIdx="1" clrIdx="3"/>
  <p:cmAuthor id="6" name="叶 杰旭" initials="叶"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p:scale>
          <a:sx n="100" d="100"/>
          <a:sy n="100" d="100"/>
        </p:scale>
        <p:origin x="972" y="132"/>
      </p:cViewPr>
      <p:guideLst>
        <p:guide orient="horz" pos="2089"/>
        <p:guide pos="381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2025-06-24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8922EB3-8BB3-4D7C-920D-99B3A498A38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8922EB3-8BB3-4D7C-920D-99B3A498A38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Master" Target="../slideMasters/slideMaster1.xml"/><Relationship Id="rId5" Type="http://schemas.openxmlformats.org/officeDocument/2006/relationships/tags" Target="../tags/tag10.xml"/><Relationship Id="rId4" Type="http://schemas.openxmlformats.org/officeDocument/2006/relationships/tags" Target="../tags/tag9.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slideMaster" Target="../slideMasters/slideMaster1.xml"/><Relationship Id="rId4" Type="http://schemas.openxmlformats.org/officeDocument/2006/relationships/tags" Target="../tags/tag56.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Master" Target="../slideMasters/slideMaster1.xml"/><Relationship Id="rId5" Type="http://schemas.openxmlformats.org/officeDocument/2006/relationships/tags" Target="../tags/tag61.xml"/><Relationship Id="rId4" Type="http://schemas.openxmlformats.org/officeDocument/2006/relationships/tags" Target="../tags/tag6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Master" Target="../slideMasters/slideMaster1.xml"/><Relationship Id="rId5" Type="http://schemas.openxmlformats.org/officeDocument/2006/relationships/tags" Target="../tags/tag66.xml"/><Relationship Id="rId4" Type="http://schemas.openxmlformats.org/officeDocument/2006/relationships/tags" Target="../tags/tag6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1.xml"/><Relationship Id="rId5" Type="http://schemas.openxmlformats.org/officeDocument/2006/relationships/tags" Target="../tags/tag15.xml"/><Relationship Id="rId4" Type="http://schemas.openxmlformats.org/officeDocument/2006/relationships/tags" Target="../tags/tag14.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Master" Target="../slideMasters/slideMaster1.xml"/><Relationship Id="rId5" Type="http://schemas.openxmlformats.org/officeDocument/2006/relationships/tags" Target="../tags/tag20.xml"/><Relationship Id="rId4" Type="http://schemas.openxmlformats.org/officeDocument/2006/relationships/tags" Target="../tags/tag19.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4.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slideMaster" Target="../slideMasters/slideMaster1.xml"/><Relationship Id="rId4" Type="http://schemas.openxmlformats.org/officeDocument/2006/relationships/tags" Target="../tags/tag38.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slideMaster" Target="../slideMasters/slideMaster1.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2025-06-24</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2025-06-24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2025-06-24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sp>
        <p:nvSpPr>
          <p:cNvPr id="7" name="副标题"/>
          <p:cNvSpPr txBox="1">
            <a:spLocks noGrp="1"/>
          </p:cNvSpPr>
          <p:nvPr>
            <p:ph type="body" idx="5" hasCustomPrompt="1"/>
            <p:custDataLst>
              <p:tags r:id="rId1"/>
            </p:custDataLst>
          </p:nvPr>
        </p:nvSpPr>
        <p:spPr>
          <a:xfrm rot="5400000">
            <a:off x="1526540" y="2623820"/>
            <a:ext cx="5486400" cy="1343660"/>
          </a:xfrm>
          <a:prstGeom prst="rect">
            <a:avLst/>
          </a:prstGeom>
          <a:noFill/>
        </p:spPr>
        <p:txBody>
          <a:bodyPr wrap="square" lIns="91440" tIns="45720" rIns="91440" bIns="45720" rtlCol="0" anchor="ctr" anchorCtr="0">
            <a:normAutofit/>
          </a:bodyPr>
          <a:lstStyle>
            <a:lvl1pPr marL="0" marR="0" lvl="0" algn="l" defTabSz="914400" rtl="0" eaLnBrk="1" fontAlgn="ctr" latinLnBrk="0" hangingPunct="1">
              <a:lnSpc>
                <a:spcPct val="100000"/>
              </a:lnSpc>
              <a:buClrTx/>
              <a:buSzTx/>
              <a:buFontTx/>
              <a:buNone/>
              <a:defRPr kumimoji="0" lang="en-US" altLang="zh-CN" sz="6500" b="1" i="0" u="none" strike="noStrike" kern="1200" cap="none" spc="0" normalizeH="0" baseline="0" noProof="1">
                <a:ln>
                  <a:gradFill>
                    <a:gsLst>
                      <a:gs pos="19000">
                        <a:schemeClr val="accent1">
                          <a:alpha val="0"/>
                        </a:schemeClr>
                      </a:gs>
                      <a:gs pos="74000">
                        <a:schemeClr val="accent1">
                          <a:alpha val="35000"/>
                        </a:schemeClr>
                      </a:gs>
                    </a:gsLst>
                    <a:lin ang="16200000" scaled="0"/>
                  </a:gradFill>
                </a:ln>
                <a:noFill/>
                <a:latin typeface="+mj-ea"/>
                <a:ea typeface="+mj-ea"/>
                <a:cs typeface="微软雅黑" panose="020B0503020204020204" charset="-122"/>
                <a:sym typeface="+mn-ea"/>
              </a:defRPr>
            </a:lvl1pPr>
          </a:lstStyle>
          <a:p>
            <a:pPr lvl="0" algn="l" fontAlgn="ctr">
              <a:buClrTx/>
              <a:buSzTx/>
              <a:buFontTx/>
            </a:pPr>
            <a:r>
              <a:rPr dirty="0" err="1">
                <a:sym typeface="+mn-ea"/>
              </a:rPr>
              <a:t>编辑副标题</a:t>
            </a:r>
            <a:endParaRPr dirty="0">
              <a:sym typeface="+mn-ea"/>
            </a:endParaRPr>
          </a:p>
        </p:txBody>
      </p:sp>
      <p:sp>
        <p:nvSpPr>
          <p:cNvPr id="6" name="标题"/>
          <p:cNvSpPr txBox="1">
            <a:spLocks noGrp="1"/>
          </p:cNvSpPr>
          <p:nvPr>
            <p:ph type="title" idx="4" hasCustomPrompt="1"/>
            <p:custDataLst>
              <p:tags r:id="rId2"/>
            </p:custDataLst>
          </p:nvPr>
        </p:nvSpPr>
        <p:spPr>
          <a:xfrm>
            <a:off x="3275330" y="579755"/>
            <a:ext cx="1428750" cy="4603115"/>
          </a:xfrm>
          <a:prstGeom prst="rect">
            <a:avLst/>
          </a:prstGeom>
          <a:noFill/>
        </p:spPr>
        <p:txBody>
          <a:bodyPr vert="eaVert" wrap="square" lIns="91440" tIns="45720" rIns="91440" bIns="45720" rtlCol="0" anchor="b" anchorCtr="0">
            <a:normAutofit/>
          </a:bodyPr>
          <a:lstStyle>
            <a:lvl1pPr marL="0" marR="0" lvl="0" algn="l" defTabSz="914400" rtl="0" eaLnBrk="1" fontAlgn="ctr" latinLnBrk="0" hangingPunct="1">
              <a:lnSpc>
                <a:spcPct val="100000"/>
              </a:lnSpc>
              <a:buClrTx/>
              <a:buSzTx/>
              <a:buFontTx/>
              <a:buNone/>
              <a:defRPr kumimoji="0" lang="zh-CN" altLang="en-US" sz="6000" b="1" i="0" u="none" strike="noStrike" kern="1200" cap="none" spc="1000" normalizeH="0" baseline="0" noProof="1">
                <a:solidFill>
                  <a:schemeClr val="accent1"/>
                </a:solidFill>
                <a:uFillTx/>
                <a:latin typeface="+mj-ea"/>
                <a:ea typeface="+mj-ea"/>
                <a:cs typeface="微软雅黑" panose="020B0503020204020204" charset="-122"/>
                <a:sym typeface="+mn-ea"/>
              </a:defRPr>
            </a:lvl1pPr>
          </a:lstStyle>
          <a:p>
            <a:pPr lvl="0" algn="l" fontAlgn="ctr">
              <a:buClrTx/>
              <a:buSzTx/>
              <a:buFontTx/>
            </a:pPr>
            <a:r>
              <a:rPr dirty="0">
                <a:sym typeface="+mn-ea"/>
              </a:rPr>
              <a:t>编辑标题</a:t>
            </a:r>
          </a:p>
        </p:txBody>
      </p:sp>
      <p:sp>
        <p:nvSpPr>
          <p:cNvPr id="3" name="日期占位符 2"/>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2025-06-24</a:t>
            </a:fld>
            <a:endParaRPr lang="zh-CN" alt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首尾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2025-06-24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a:xfrm>
            <a:off x="9492280" y="6426160"/>
            <a:ext cx="2700000" cy="316800"/>
          </a:xfrm>
        </p:spPr>
        <p:txBody>
          <a:bodyPr>
            <a:noAutofit/>
          </a:bodyPr>
          <a:lstStyle>
            <a:lvl1pPr>
              <a:defRPr sz="1600" b="1"/>
            </a:lvl1p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2025-06-24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2025-06-24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2025-06-24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2025-06-24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2025-06-24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2025-06-24</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2025-06-24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tags" Target="../tags/tag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2025-06-24</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oleObject" Target="../embeddings/oleObject2.bin"/><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e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oleObject" Target="../embeddings/oleObject7.bin"/><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tags" Target="../tags/tag79.xml"/><Relationship Id="rId18" Type="http://schemas.openxmlformats.org/officeDocument/2006/relationships/notesSlide" Target="../notesSlides/notesSlide2.xml"/><Relationship Id="rId3" Type="http://schemas.openxmlformats.org/officeDocument/2006/relationships/tags" Target="../tags/tag69.xml"/><Relationship Id="rId21" Type="http://schemas.openxmlformats.org/officeDocument/2006/relationships/image" Target="../media/image5.png"/><Relationship Id="rId7" Type="http://schemas.openxmlformats.org/officeDocument/2006/relationships/tags" Target="../tags/tag73.xml"/><Relationship Id="rId12" Type="http://schemas.openxmlformats.org/officeDocument/2006/relationships/tags" Target="../tags/tag78.xml"/><Relationship Id="rId17" Type="http://schemas.openxmlformats.org/officeDocument/2006/relationships/slideLayout" Target="../slideLayouts/slideLayout12.xml"/><Relationship Id="rId2" Type="http://schemas.openxmlformats.org/officeDocument/2006/relationships/tags" Target="../tags/tag68.xml"/><Relationship Id="rId16" Type="http://schemas.openxmlformats.org/officeDocument/2006/relationships/tags" Target="../tags/tag82.xml"/><Relationship Id="rId20" Type="http://schemas.openxmlformats.org/officeDocument/2006/relationships/image" Target="../media/image4.png"/><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tags" Target="../tags/tag77.xml"/><Relationship Id="rId5" Type="http://schemas.openxmlformats.org/officeDocument/2006/relationships/tags" Target="../tags/tag71.xml"/><Relationship Id="rId15" Type="http://schemas.openxmlformats.org/officeDocument/2006/relationships/tags" Target="../tags/tag81.xml"/><Relationship Id="rId10" Type="http://schemas.openxmlformats.org/officeDocument/2006/relationships/tags" Target="../tags/tag76.xml"/><Relationship Id="rId19" Type="http://schemas.openxmlformats.org/officeDocument/2006/relationships/image" Target="../media/image3.jpeg"/><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tags" Target="../tags/tag80.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86.xml"/><Relationship Id="rId7" Type="http://schemas.openxmlformats.org/officeDocument/2006/relationships/image" Target="../media/image52.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9.png"/><Relationship Id="rId5" Type="http://schemas.openxmlformats.org/officeDocument/2006/relationships/slideLayout" Target="../slideLayouts/slideLayout2.xml"/><Relationship Id="rId4" Type="http://schemas.openxmlformats.org/officeDocument/2006/relationships/tags" Target="../tags/tag87.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88.xml"/><Relationship Id="rId5" Type="http://schemas.openxmlformats.org/officeDocument/2006/relationships/image" Target="../media/image55.jpeg"/><Relationship Id="rId4" Type="http://schemas.openxmlformats.org/officeDocument/2006/relationships/image" Target="../media/image54.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tags" Target="../tags/tag9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95.xml"/><Relationship Id="rId7"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s>
</file>

<file path=ppt/slides/_rels/slide31.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9.png"/><Relationship Id="rId17" Type="http://schemas.openxmlformats.org/officeDocument/2006/relationships/image" Target="../media/image62.png"/><Relationship Id="rId2" Type="http://schemas.openxmlformats.org/officeDocument/2006/relationships/tags" Target="../tags/tag100.xml"/><Relationship Id="rId16" Type="http://schemas.openxmlformats.org/officeDocument/2006/relationships/image" Target="../media/image61.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slideLayout" Target="../slideLayouts/slideLayout2.xml"/><Relationship Id="rId5" Type="http://schemas.openxmlformats.org/officeDocument/2006/relationships/tags" Target="../tags/tag103.xml"/><Relationship Id="rId15" Type="http://schemas.openxmlformats.org/officeDocument/2006/relationships/image" Target="../media/image60.png"/><Relationship Id="rId10" Type="http://schemas.openxmlformats.org/officeDocument/2006/relationships/tags" Target="../tags/tag108.xml"/><Relationship Id="rId19" Type="http://schemas.openxmlformats.org/officeDocument/2006/relationships/image" Target="../media/image64.png"/><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07139" y="131866"/>
            <a:ext cx="11809309" cy="5243855"/>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906532" y="311540"/>
            <a:ext cx="6234920" cy="6234920"/>
          </a:xfrm>
          <a:prstGeom prst="rect">
            <a:avLst/>
          </a:prstGeom>
        </p:spPr>
      </p:pic>
      <p:sp>
        <p:nvSpPr>
          <p:cNvPr id="10" name="平行四边形 9"/>
          <p:cNvSpPr/>
          <p:nvPr/>
        </p:nvSpPr>
        <p:spPr>
          <a:xfrm>
            <a:off x="9202556" y="5992434"/>
            <a:ext cx="2292946" cy="38382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文本占位符 32"/>
          <p:cNvSpPr txBox="1"/>
          <p:nvPr/>
        </p:nvSpPr>
        <p:spPr>
          <a:xfrm>
            <a:off x="9141460" y="5606415"/>
            <a:ext cx="2875915" cy="7696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defRPr/>
            </a:pPr>
            <a:r>
              <a:rPr kumimoji="0" lang="zh-CN" altLang="en-US" sz="18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mn-cs"/>
              </a:rPr>
              <a:t>汇报人：</a:t>
            </a:r>
          </a:p>
          <a:p>
            <a:pPr marL="0" marR="0" lvl="0" indent="0" algn="ctr" defTabSz="914400" rtl="0" eaLnBrk="1" fontAlgn="auto" latinLnBrk="0" hangingPunct="1">
              <a:lnSpc>
                <a:spcPct val="90000"/>
              </a:lnSpc>
              <a:spcBef>
                <a:spcPts val="1000"/>
              </a:spcBef>
              <a:spcAft>
                <a:spcPts val="0"/>
              </a:spcAft>
              <a:buClrTx/>
              <a:buSzTx/>
              <a:buFontTx/>
              <a:buNone/>
              <a:defRPr/>
            </a:pPr>
            <a:r>
              <a:rPr kumimoji="0" lang="zh-CN" altLang="en-US" sz="18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mn-cs"/>
              </a:rPr>
              <a:t>指导老师：</a:t>
            </a:r>
            <a:endParaRPr kumimoji="0" lang="en-US" altLang="zh-CN" sz="18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90000"/>
              </a:lnSpc>
              <a:spcBef>
                <a:spcPts val="1000"/>
              </a:spcBef>
              <a:spcAft>
                <a:spcPts val="0"/>
              </a:spcAft>
              <a:buClrTx/>
              <a:buSzTx/>
              <a:buFontTx/>
              <a:buNone/>
              <a:defRPr/>
            </a:pPr>
            <a:r>
              <a:rPr kumimoji="0" lang="en-US" altLang="zh-CN" sz="18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mn-cs"/>
              </a:rPr>
              <a:t>2025</a:t>
            </a:r>
            <a:r>
              <a:rPr kumimoji="0" lang="zh-CN" altLang="en-US" sz="18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mn-cs"/>
              </a:rPr>
              <a:t>年</a:t>
            </a:r>
            <a:r>
              <a:rPr kumimoji="0" lang="en-US" altLang="zh-CN" sz="18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mn-cs"/>
              </a:rPr>
              <a:t> </a:t>
            </a:r>
            <a:r>
              <a:rPr kumimoji="0" lang="zh-CN" altLang="en-US" sz="18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mn-cs"/>
              </a:rPr>
              <a:t>月</a:t>
            </a:r>
            <a:r>
              <a:rPr kumimoji="0" lang="en-US" altLang="zh-CN" sz="18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mn-cs"/>
              </a:rPr>
              <a:t> </a:t>
            </a:r>
            <a:r>
              <a:rPr kumimoji="0" lang="zh-CN" altLang="en-US" sz="18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mn-cs"/>
              </a:rPr>
              <a:t>日</a:t>
            </a:r>
          </a:p>
        </p:txBody>
      </p:sp>
      <p:sp>
        <p:nvSpPr>
          <p:cNvPr id="24" name="文本占位符 24"/>
          <p:cNvSpPr txBox="1"/>
          <p:nvPr/>
        </p:nvSpPr>
        <p:spPr>
          <a:xfrm>
            <a:off x="781443" y="1999254"/>
            <a:ext cx="11161239" cy="21337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5400" b="1" kern="1200">
                <a:solidFill>
                  <a:schemeClr val="bg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1000"/>
              </a:spcBef>
              <a:spcAft>
                <a:spcPts val="0"/>
              </a:spcAft>
              <a:buClrTx/>
              <a:buSzTx/>
              <a:buFont typeface="Arial" panose="020B0604020202020204" pitchFamily="34" charset="0"/>
              <a:buNone/>
              <a:defRPr/>
            </a:pPr>
            <a:r>
              <a:rPr lang="zh-CN" altLang="en-US" dirty="0">
                <a:solidFill>
                  <a:sysClr val="window" lastClr="FFFFFF"/>
                </a:solidFill>
              </a:rPr>
              <a:t>环氧树脂固化剂研究进展</a:t>
            </a:r>
            <a:endParaRPr kumimoji="0" lang="zh-CN" altLang="en-US" sz="5400" b="1"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endParaRPr>
          </a:p>
        </p:txBody>
      </p:sp>
      <p:cxnSp>
        <p:nvCxnSpPr>
          <p:cNvPr id="31" name="直接连接符 30"/>
          <p:cNvCxnSpPr/>
          <p:nvPr/>
        </p:nvCxnSpPr>
        <p:spPr>
          <a:xfrm>
            <a:off x="2207568" y="3429000"/>
            <a:ext cx="76328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3441769" y="791439"/>
            <a:ext cx="5308454" cy="1325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AE70B2-8BF9-45C0-BB95-33D1B9D3A854}" type="slidenum">
              <a:rPr lang="zh-CN" altLang="en-US" smtClean="0"/>
              <a:t>10</a:t>
            </a:fld>
            <a:endParaRPr lang="zh-CN" altLang="en-US"/>
          </a:p>
        </p:txBody>
      </p:sp>
      <p:grpSp>
        <p:nvGrpSpPr>
          <p:cNvPr id="2" name="组合 1"/>
          <p:cNvGrpSpPr/>
          <p:nvPr/>
        </p:nvGrpSpPr>
        <p:grpSpPr>
          <a:xfrm>
            <a:off x="335361" y="116633"/>
            <a:ext cx="629872" cy="612768"/>
            <a:chOff x="3070727" y="196457"/>
            <a:chExt cx="692047" cy="673255"/>
          </a:xfrm>
          <a:solidFill>
            <a:schemeClr val="accent1">
              <a:lumMod val="75000"/>
            </a:schemeClr>
          </a:solidFill>
        </p:grpSpPr>
        <p:sp>
          <p:nvSpPr>
            <p:cNvPr id="3" name="平行四边形 2"/>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4" name="直接连接符 13"/>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p>
        </p:txBody>
      </p:sp>
      <p:sp>
        <p:nvSpPr>
          <p:cNvPr id="60" name="圆角矩形 6"/>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框 15"/>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rPr>
              <a:t>模拟进展</a:t>
            </a:r>
            <a:endParaRPr kumimoji="0" lang="en-US" altLang="zh-CN" sz="2000" b="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7" name="内容占位符 16"/>
          <p:cNvPicPr>
            <a:picLocks noGrp="1" noChangeAspect="1"/>
          </p:cNvPicPr>
          <p:nvPr>
            <p:ph idx="1"/>
          </p:nvPr>
        </p:nvPicPr>
        <p:blipFill>
          <a:blip r:embed="rId2"/>
          <a:stretch>
            <a:fillRect/>
          </a:stretch>
        </p:blipFill>
        <p:spPr>
          <a:xfrm>
            <a:off x="9093835" y="80645"/>
            <a:ext cx="2741930" cy="648970"/>
          </a:xfrm>
          <a:prstGeom prst="rect">
            <a:avLst/>
          </a:prstGeom>
        </p:spPr>
      </p:pic>
      <p:sp>
        <p:nvSpPr>
          <p:cNvPr id="7" name="文本框 6"/>
          <p:cNvSpPr txBox="1"/>
          <p:nvPr/>
        </p:nvSpPr>
        <p:spPr>
          <a:xfrm>
            <a:off x="509905" y="907282"/>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mj-ea"/>
              <a:ea typeface="+mj-ea"/>
              <a:sym typeface="+mn-ea"/>
            </a:endParaRPr>
          </a:p>
        </p:txBody>
      </p:sp>
      <p:sp>
        <p:nvSpPr>
          <p:cNvPr id="6" name="文本框 5"/>
          <p:cNvSpPr txBox="1"/>
          <p:nvPr/>
        </p:nvSpPr>
        <p:spPr>
          <a:xfrm>
            <a:off x="676275" y="991235"/>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r>
              <a:rPr lang="zh-CN" altLang="en-US" b="1" dirty="0">
                <a:solidFill>
                  <a:schemeClr val="tx1"/>
                </a:solidFill>
                <a:ea typeface="等线" panose="02010600030101010101" charset="-122"/>
                <a:sym typeface="+mn-ea"/>
              </a:rPr>
              <a:t>环氧树脂及固化剂分子建模</a:t>
            </a:r>
            <a:endParaRPr lang="zh-CN" altLang="en-US" b="1" dirty="0">
              <a:solidFill>
                <a:schemeClr val="tx1"/>
              </a:solidFill>
              <a:latin typeface="+mj-ea"/>
              <a:ea typeface="等线" panose="02010600030101010101" charset="-122"/>
              <a:sym typeface="+mn-ea"/>
            </a:endParaRPr>
          </a:p>
        </p:txBody>
      </p:sp>
      <p:sp>
        <p:nvSpPr>
          <p:cNvPr id="8" name="文本框 7">
            <a:extLst>
              <a:ext uri="{FF2B5EF4-FFF2-40B4-BE49-F238E27FC236}">
                <a16:creationId xmlns:a16="http://schemas.microsoft.com/office/drawing/2014/main" id="{518643CB-503B-18B4-7783-BD1D27575731}"/>
              </a:ext>
            </a:extLst>
          </p:cNvPr>
          <p:cNvSpPr txBox="1"/>
          <p:nvPr/>
        </p:nvSpPr>
        <p:spPr>
          <a:xfrm>
            <a:off x="2125031" y="2943162"/>
            <a:ext cx="2865748" cy="369332"/>
          </a:xfrm>
          <a:prstGeom prst="rect">
            <a:avLst/>
          </a:prstGeom>
          <a:noFill/>
        </p:spPr>
        <p:txBody>
          <a:bodyPr wrap="square" rtlCol="0">
            <a:spAutoFit/>
          </a:bodyPr>
          <a:lstStyle/>
          <a:p>
            <a:r>
              <a:rPr lang="en-US" altLang="zh-CN" b="1" dirty="0">
                <a:latin typeface="等线" panose="02010600030101010101" pitchFamily="2" charset="-122"/>
                <a:ea typeface="等线" panose="02010600030101010101" pitchFamily="2" charset="-122"/>
              </a:rPr>
              <a:t>DGEBA</a:t>
            </a:r>
            <a:endParaRPr lang="zh-CN" altLang="en-US" b="1" dirty="0">
              <a:latin typeface="等线" panose="02010600030101010101" pitchFamily="2" charset="-122"/>
              <a:ea typeface="等线" panose="02010600030101010101" pitchFamily="2" charset="-122"/>
            </a:endParaRPr>
          </a:p>
        </p:txBody>
      </p:sp>
      <p:graphicFrame>
        <p:nvGraphicFramePr>
          <p:cNvPr id="10" name="对象 9">
            <a:extLst>
              <a:ext uri="{FF2B5EF4-FFF2-40B4-BE49-F238E27FC236}">
                <a16:creationId xmlns:a16="http://schemas.microsoft.com/office/drawing/2014/main" id="{94F77147-C857-0239-35E6-2A975B2052AE}"/>
              </a:ext>
            </a:extLst>
          </p:cNvPr>
          <p:cNvGraphicFramePr>
            <a:graphicFrameLocks noChangeAspect="1"/>
          </p:cNvGraphicFramePr>
          <p:nvPr>
            <p:extLst>
              <p:ext uri="{D42A27DB-BD31-4B8C-83A1-F6EECF244321}">
                <p14:modId xmlns:p14="http://schemas.microsoft.com/office/powerpoint/2010/main" val="1672596660"/>
              </p:ext>
            </p:extLst>
          </p:nvPr>
        </p:nvGraphicFramePr>
        <p:xfrm>
          <a:off x="599312" y="1607482"/>
          <a:ext cx="4132944" cy="1272399"/>
        </p:xfrm>
        <a:graphic>
          <a:graphicData uri="http://schemas.openxmlformats.org/presentationml/2006/ole">
            <mc:AlternateContent xmlns:mc="http://schemas.openxmlformats.org/markup-compatibility/2006">
              <mc:Choice xmlns:v="urn:schemas-microsoft-com:vml" Requires="v">
                <p:oleObj name="CS ChemDraw Drawing" r:id="rId3" imgW="4882435" imgH="1503514" progId="ChemDraw.Document.6.0">
                  <p:embed/>
                </p:oleObj>
              </mc:Choice>
              <mc:Fallback>
                <p:oleObj name="CS ChemDraw Drawing" r:id="rId3" imgW="4882435" imgH="1503514" progId="ChemDraw.Document.6.0">
                  <p:embed/>
                  <p:pic>
                    <p:nvPicPr>
                      <p:cNvPr id="0" name=""/>
                      <p:cNvPicPr/>
                      <p:nvPr/>
                    </p:nvPicPr>
                    <p:blipFill>
                      <a:blip r:embed="rId4"/>
                      <a:stretch>
                        <a:fillRect/>
                      </a:stretch>
                    </p:blipFill>
                    <p:spPr>
                      <a:xfrm>
                        <a:off x="599312" y="1607482"/>
                        <a:ext cx="4132944" cy="1272399"/>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0332745D-6078-EB3B-23E2-6924C0E608EF}"/>
              </a:ext>
            </a:extLst>
          </p:cNvPr>
          <p:cNvSpPr txBox="1"/>
          <p:nvPr/>
        </p:nvSpPr>
        <p:spPr>
          <a:xfrm>
            <a:off x="8500887" y="3383168"/>
            <a:ext cx="2865748" cy="369332"/>
          </a:xfrm>
          <a:prstGeom prst="rect">
            <a:avLst/>
          </a:prstGeom>
          <a:noFill/>
        </p:spPr>
        <p:txBody>
          <a:bodyPr wrap="square" rtlCol="0">
            <a:spAutoFit/>
          </a:bodyPr>
          <a:lstStyle/>
          <a:p>
            <a:r>
              <a:rPr lang="en-US" altLang="zh-CN" b="1" dirty="0">
                <a:latin typeface="等线" panose="02010600030101010101" pitchFamily="2" charset="-122"/>
                <a:ea typeface="等线" panose="02010600030101010101" pitchFamily="2" charset="-122"/>
              </a:rPr>
              <a:t>T33</a:t>
            </a:r>
            <a:endParaRPr lang="zh-CN" altLang="en-US" b="1" dirty="0">
              <a:latin typeface="等线" panose="02010600030101010101" pitchFamily="2" charset="-122"/>
              <a:ea typeface="等线" panose="02010600030101010101" pitchFamily="2" charset="-122"/>
            </a:endParaRPr>
          </a:p>
        </p:txBody>
      </p:sp>
      <p:graphicFrame>
        <p:nvGraphicFramePr>
          <p:cNvPr id="19" name="对象 18">
            <a:extLst>
              <a:ext uri="{FF2B5EF4-FFF2-40B4-BE49-F238E27FC236}">
                <a16:creationId xmlns:a16="http://schemas.microsoft.com/office/drawing/2014/main" id="{2DD0CA76-BC9A-CDC3-DBD9-0666D0CAF1F2}"/>
              </a:ext>
            </a:extLst>
          </p:cNvPr>
          <p:cNvGraphicFramePr>
            <a:graphicFrameLocks noChangeAspect="1"/>
          </p:cNvGraphicFramePr>
          <p:nvPr>
            <p:extLst>
              <p:ext uri="{D42A27DB-BD31-4B8C-83A1-F6EECF244321}">
                <p14:modId xmlns:p14="http://schemas.microsoft.com/office/powerpoint/2010/main" val="691305182"/>
              </p:ext>
            </p:extLst>
          </p:nvPr>
        </p:nvGraphicFramePr>
        <p:xfrm>
          <a:off x="722779" y="3864910"/>
          <a:ext cx="4132944" cy="1159311"/>
        </p:xfrm>
        <a:graphic>
          <a:graphicData uri="http://schemas.openxmlformats.org/presentationml/2006/ole">
            <mc:AlternateContent xmlns:mc="http://schemas.openxmlformats.org/markup-compatibility/2006">
              <mc:Choice xmlns:v="urn:schemas-microsoft-com:vml" Requires="v">
                <p:oleObj name="CS ChemDraw Drawing" r:id="rId5" imgW="3395190" imgH="952315" progId="ChemDraw.Document.6.0">
                  <p:embed/>
                </p:oleObj>
              </mc:Choice>
              <mc:Fallback>
                <p:oleObj name="CS ChemDraw Drawing" r:id="rId5" imgW="3395190" imgH="952315" progId="ChemDraw.Document.6.0">
                  <p:embed/>
                  <p:pic>
                    <p:nvPicPr>
                      <p:cNvPr id="0" name=""/>
                      <p:cNvPicPr/>
                      <p:nvPr/>
                    </p:nvPicPr>
                    <p:blipFill>
                      <a:blip r:embed="rId6"/>
                      <a:stretch>
                        <a:fillRect/>
                      </a:stretch>
                    </p:blipFill>
                    <p:spPr>
                      <a:xfrm>
                        <a:off x="722779" y="3864910"/>
                        <a:ext cx="4132944" cy="1159311"/>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9AC8A6F2-8268-703D-06AB-D3BDD0D00D57}"/>
              </a:ext>
            </a:extLst>
          </p:cNvPr>
          <p:cNvSpPr txBox="1"/>
          <p:nvPr/>
        </p:nvSpPr>
        <p:spPr>
          <a:xfrm>
            <a:off x="2343807" y="5326347"/>
            <a:ext cx="6575196" cy="369332"/>
          </a:xfrm>
          <a:prstGeom prst="rect">
            <a:avLst/>
          </a:prstGeom>
          <a:noFill/>
        </p:spPr>
        <p:txBody>
          <a:bodyPr wrap="square">
            <a:spAutoFit/>
          </a:bodyPr>
          <a:lstStyle/>
          <a:p>
            <a:r>
              <a:rPr lang="zh-CN" altLang="en-US" b="1" dirty="0">
                <a:ea typeface="等线" panose="02010600030101010101" charset="-122"/>
              </a:rPr>
              <a:t>聚硫醇</a:t>
            </a:r>
          </a:p>
        </p:txBody>
      </p:sp>
      <p:graphicFrame>
        <p:nvGraphicFramePr>
          <p:cNvPr id="22" name="对象 21">
            <a:extLst>
              <a:ext uri="{FF2B5EF4-FFF2-40B4-BE49-F238E27FC236}">
                <a16:creationId xmlns:a16="http://schemas.microsoft.com/office/drawing/2014/main" id="{103D67B4-47FE-CB5E-5BDD-A2DC2D723927}"/>
              </a:ext>
            </a:extLst>
          </p:cNvPr>
          <p:cNvGraphicFramePr>
            <a:graphicFrameLocks noChangeAspect="1"/>
          </p:cNvGraphicFramePr>
          <p:nvPr>
            <p:extLst>
              <p:ext uri="{D42A27DB-BD31-4B8C-83A1-F6EECF244321}">
                <p14:modId xmlns:p14="http://schemas.microsoft.com/office/powerpoint/2010/main" val="1740106640"/>
              </p:ext>
            </p:extLst>
          </p:nvPr>
        </p:nvGraphicFramePr>
        <p:xfrm>
          <a:off x="6663712" y="4197754"/>
          <a:ext cx="3936574" cy="1128593"/>
        </p:xfrm>
        <a:graphic>
          <a:graphicData uri="http://schemas.openxmlformats.org/presentationml/2006/ole">
            <mc:AlternateContent xmlns:mc="http://schemas.openxmlformats.org/markup-compatibility/2006">
              <mc:Choice xmlns:v="urn:schemas-microsoft-com:vml" Requires="v">
                <p:oleObj name="CS ChemDraw Drawing" r:id="rId7" imgW="3471262" imgH="994922" progId="ChemDraw.Document.6.0">
                  <p:embed/>
                </p:oleObj>
              </mc:Choice>
              <mc:Fallback>
                <p:oleObj name="CS ChemDraw Drawing" r:id="rId7" imgW="3471262" imgH="994922" progId="ChemDraw.Document.6.0">
                  <p:embed/>
                  <p:pic>
                    <p:nvPicPr>
                      <p:cNvPr id="0" name=""/>
                      <p:cNvPicPr/>
                      <p:nvPr/>
                    </p:nvPicPr>
                    <p:blipFill>
                      <a:blip r:embed="rId8"/>
                      <a:stretch>
                        <a:fillRect/>
                      </a:stretch>
                    </p:blipFill>
                    <p:spPr>
                      <a:xfrm>
                        <a:off x="6663712" y="4197754"/>
                        <a:ext cx="3936574" cy="1128593"/>
                      </a:xfrm>
                      <a:prstGeom prst="rect">
                        <a:avLst/>
                      </a:prstGeom>
                    </p:spPr>
                  </p:pic>
                </p:oleObj>
              </mc:Fallback>
            </mc:AlternateContent>
          </a:graphicData>
        </a:graphic>
      </p:graphicFrame>
      <p:sp>
        <p:nvSpPr>
          <p:cNvPr id="23" name="文本框 22">
            <a:extLst>
              <a:ext uri="{FF2B5EF4-FFF2-40B4-BE49-F238E27FC236}">
                <a16:creationId xmlns:a16="http://schemas.microsoft.com/office/drawing/2014/main" id="{5BAAAB9D-A65B-8326-30DB-70C96CC2D94D}"/>
              </a:ext>
            </a:extLst>
          </p:cNvPr>
          <p:cNvSpPr txBox="1"/>
          <p:nvPr/>
        </p:nvSpPr>
        <p:spPr>
          <a:xfrm>
            <a:off x="8292916" y="5326347"/>
            <a:ext cx="1394009" cy="369332"/>
          </a:xfrm>
          <a:prstGeom prst="rect">
            <a:avLst/>
          </a:prstGeom>
          <a:noFill/>
        </p:spPr>
        <p:txBody>
          <a:bodyPr wrap="square">
            <a:spAutoFit/>
          </a:bodyPr>
          <a:lstStyle/>
          <a:p>
            <a:r>
              <a:rPr lang="zh-CN" altLang="en-US" b="1" dirty="0">
                <a:ea typeface="等线" panose="02010600030101010101" charset="-122"/>
              </a:rPr>
              <a:t>醚胺</a:t>
            </a:r>
          </a:p>
        </p:txBody>
      </p:sp>
      <p:graphicFrame>
        <p:nvGraphicFramePr>
          <p:cNvPr id="18" name="对象 17">
            <a:extLst>
              <a:ext uri="{FF2B5EF4-FFF2-40B4-BE49-F238E27FC236}">
                <a16:creationId xmlns:a16="http://schemas.microsoft.com/office/drawing/2014/main" id="{2C13E4D2-3AEC-0CDC-86B3-43B3DDE1F3D1}"/>
              </a:ext>
            </a:extLst>
          </p:cNvPr>
          <p:cNvGraphicFramePr>
            <a:graphicFrameLocks noChangeAspect="1"/>
          </p:cNvGraphicFramePr>
          <p:nvPr>
            <p:extLst>
              <p:ext uri="{D42A27DB-BD31-4B8C-83A1-F6EECF244321}">
                <p14:modId xmlns:p14="http://schemas.microsoft.com/office/powerpoint/2010/main" val="1090885229"/>
              </p:ext>
            </p:extLst>
          </p:nvPr>
        </p:nvGraphicFramePr>
        <p:xfrm>
          <a:off x="6048199" y="991235"/>
          <a:ext cx="4905375" cy="2552700"/>
        </p:xfrm>
        <a:graphic>
          <a:graphicData uri="http://schemas.openxmlformats.org/presentationml/2006/ole">
            <mc:AlternateContent xmlns:mc="http://schemas.openxmlformats.org/markup-compatibility/2006">
              <mc:Choice xmlns:v="urn:schemas-microsoft-com:vml" Requires="v">
                <p:oleObj name="CS ChemDraw Drawing" r:id="rId9" imgW="4905487" imgH="2552174" progId="ChemDraw.Document.6.0">
                  <p:embed/>
                </p:oleObj>
              </mc:Choice>
              <mc:Fallback>
                <p:oleObj name="CS ChemDraw Drawing" r:id="rId9" imgW="4905487" imgH="2552174" progId="ChemDraw.Document.6.0">
                  <p:embed/>
                  <p:pic>
                    <p:nvPicPr>
                      <p:cNvPr id="0" name=""/>
                      <p:cNvPicPr/>
                      <p:nvPr/>
                    </p:nvPicPr>
                    <p:blipFill>
                      <a:blip r:embed="rId10"/>
                      <a:stretch>
                        <a:fillRect/>
                      </a:stretch>
                    </p:blipFill>
                    <p:spPr>
                      <a:xfrm>
                        <a:off x="6048199" y="991235"/>
                        <a:ext cx="4905375" cy="25527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2DC7E-F5BD-AD31-B30A-78A2E02AEAC0}"/>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B12BB7E2-C751-9E15-E673-911450B1DA64}"/>
              </a:ext>
            </a:extLst>
          </p:cNvPr>
          <p:cNvPicPr>
            <a:picLocks noChangeAspect="1"/>
          </p:cNvPicPr>
          <p:nvPr/>
        </p:nvPicPr>
        <p:blipFill>
          <a:blip r:embed="rId2"/>
          <a:stretch>
            <a:fillRect/>
          </a:stretch>
        </p:blipFill>
        <p:spPr>
          <a:xfrm>
            <a:off x="6186884" y="1359535"/>
            <a:ext cx="5648881" cy="2041311"/>
          </a:xfrm>
          <a:prstGeom prst="rect">
            <a:avLst/>
          </a:prstGeom>
        </p:spPr>
      </p:pic>
      <p:sp>
        <p:nvSpPr>
          <p:cNvPr id="4" name="灯片编号占位符 3">
            <a:extLst>
              <a:ext uri="{FF2B5EF4-FFF2-40B4-BE49-F238E27FC236}">
                <a16:creationId xmlns:a16="http://schemas.microsoft.com/office/drawing/2014/main" id="{DF7A14DE-0C09-CDFF-7455-0D099D7BE175}"/>
              </a:ext>
            </a:extLst>
          </p:cNvPr>
          <p:cNvSpPr>
            <a:spLocks noGrp="1"/>
          </p:cNvSpPr>
          <p:nvPr>
            <p:ph type="sldNum" sz="quarter" idx="12"/>
          </p:nvPr>
        </p:nvSpPr>
        <p:spPr/>
        <p:txBody>
          <a:bodyPr/>
          <a:lstStyle/>
          <a:p>
            <a:fld id="{49AE70B2-8BF9-45C0-BB95-33D1B9D3A854}" type="slidenum">
              <a:rPr lang="zh-CN" altLang="en-US" smtClean="0"/>
              <a:t>11</a:t>
            </a:fld>
            <a:endParaRPr lang="zh-CN" altLang="en-US"/>
          </a:p>
        </p:txBody>
      </p:sp>
      <p:grpSp>
        <p:nvGrpSpPr>
          <p:cNvPr id="2" name="组合 1">
            <a:extLst>
              <a:ext uri="{FF2B5EF4-FFF2-40B4-BE49-F238E27FC236}">
                <a16:creationId xmlns:a16="http://schemas.microsoft.com/office/drawing/2014/main" id="{085E4CD3-8834-2DD4-19BC-D1F47EF137B2}"/>
              </a:ext>
            </a:extLst>
          </p:cNvPr>
          <p:cNvGrpSpPr/>
          <p:nvPr/>
        </p:nvGrpSpPr>
        <p:grpSpPr>
          <a:xfrm>
            <a:off x="335361" y="116633"/>
            <a:ext cx="629872" cy="612768"/>
            <a:chOff x="3070727" y="196457"/>
            <a:chExt cx="692047" cy="673255"/>
          </a:xfrm>
          <a:solidFill>
            <a:schemeClr val="accent1">
              <a:lumMod val="75000"/>
            </a:schemeClr>
          </a:solidFill>
        </p:grpSpPr>
        <p:sp>
          <p:nvSpPr>
            <p:cNvPr id="3" name="平行四边形 2">
              <a:extLst>
                <a:ext uri="{FF2B5EF4-FFF2-40B4-BE49-F238E27FC236}">
                  <a16:creationId xmlns:a16="http://schemas.microsoft.com/office/drawing/2014/main" id="{17D81058-A4CE-C90F-7A28-D7489E472445}"/>
                </a:ext>
              </a:extLst>
            </p:cNvPr>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a:extLst>
                <a:ext uri="{FF2B5EF4-FFF2-40B4-BE49-F238E27FC236}">
                  <a16:creationId xmlns:a16="http://schemas.microsoft.com/office/drawing/2014/main" id="{034914C6-8ADD-7C2F-C42B-76D6A9785EC9}"/>
                </a:ext>
              </a:extLst>
            </p:cNvPr>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4" name="直接连接符 13">
            <a:extLst>
              <a:ext uri="{FF2B5EF4-FFF2-40B4-BE49-F238E27FC236}">
                <a16:creationId xmlns:a16="http://schemas.microsoft.com/office/drawing/2014/main" id="{E46FA2E1-EB16-906F-6494-E8B4F73EAB1B}"/>
              </a:ext>
            </a:extLst>
          </p:cNvPr>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a:extLst>
              <a:ext uri="{FF2B5EF4-FFF2-40B4-BE49-F238E27FC236}">
                <a16:creationId xmlns:a16="http://schemas.microsoft.com/office/drawing/2014/main" id="{7138E788-704A-CAAB-4D3D-9CFCB466345B}"/>
              </a:ext>
            </a:extLst>
          </p:cNvPr>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p>
        </p:txBody>
      </p:sp>
      <p:sp>
        <p:nvSpPr>
          <p:cNvPr id="60" name="圆角矩形 6">
            <a:extLst>
              <a:ext uri="{FF2B5EF4-FFF2-40B4-BE49-F238E27FC236}">
                <a16:creationId xmlns:a16="http://schemas.microsoft.com/office/drawing/2014/main" id="{575819EE-FAAA-BE38-4C62-26D2B839B48F}"/>
              </a:ext>
            </a:extLst>
          </p:cNvPr>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框 15">
            <a:extLst>
              <a:ext uri="{FF2B5EF4-FFF2-40B4-BE49-F238E27FC236}">
                <a16:creationId xmlns:a16="http://schemas.microsoft.com/office/drawing/2014/main" id="{595BA7CF-6181-0073-D2EF-AFDD56CDBA78}"/>
              </a:ext>
            </a:extLst>
          </p:cNvPr>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rPr>
              <a:t>模拟进展</a:t>
            </a:r>
            <a:endParaRPr kumimoji="0" lang="en-US" altLang="zh-CN" sz="2000" b="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7" name="内容占位符 16">
            <a:extLst>
              <a:ext uri="{FF2B5EF4-FFF2-40B4-BE49-F238E27FC236}">
                <a16:creationId xmlns:a16="http://schemas.microsoft.com/office/drawing/2014/main" id="{63C5F7B8-328F-71C3-DC7B-2CC31F7E6CDA}"/>
              </a:ext>
            </a:extLst>
          </p:cNvPr>
          <p:cNvPicPr>
            <a:picLocks noGrp="1" noChangeAspect="1"/>
          </p:cNvPicPr>
          <p:nvPr>
            <p:ph idx="1"/>
          </p:nvPr>
        </p:nvPicPr>
        <p:blipFill>
          <a:blip r:embed="rId3"/>
          <a:stretch>
            <a:fillRect/>
          </a:stretch>
        </p:blipFill>
        <p:spPr>
          <a:xfrm>
            <a:off x="9093835" y="80645"/>
            <a:ext cx="2741930" cy="648970"/>
          </a:xfrm>
          <a:prstGeom prst="rect">
            <a:avLst/>
          </a:prstGeom>
        </p:spPr>
      </p:pic>
      <p:sp>
        <p:nvSpPr>
          <p:cNvPr id="7" name="文本框 6">
            <a:extLst>
              <a:ext uri="{FF2B5EF4-FFF2-40B4-BE49-F238E27FC236}">
                <a16:creationId xmlns:a16="http://schemas.microsoft.com/office/drawing/2014/main" id="{DD339829-46EB-CB35-34D9-68070BBFB005}"/>
              </a:ext>
            </a:extLst>
          </p:cNvPr>
          <p:cNvSpPr txBox="1"/>
          <p:nvPr/>
        </p:nvSpPr>
        <p:spPr>
          <a:xfrm>
            <a:off x="392209" y="864720"/>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mj-ea"/>
              <a:ea typeface="+mj-ea"/>
              <a:sym typeface="+mn-ea"/>
            </a:endParaRPr>
          </a:p>
        </p:txBody>
      </p:sp>
      <p:sp>
        <p:nvSpPr>
          <p:cNvPr id="8" name="文本框 7">
            <a:extLst>
              <a:ext uri="{FF2B5EF4-FFF2-40B4-BE49-F238E27FC236}">
                <a16:creationId xmlns:a16="http://schemas.microsoft.com/office/drawing/2014/main" id="{85D5AE2C-02B5-6107-05AE-8F2EC562874B}"/>
              </a:ext>
            </a:extLst>
          </p:cNvPr>
          <p:cNvSpPr txBox="1"/>
          <p:nvPr/>
        </p:nvSpPr>
        <p:spPr>
          <a:xfrm>
            <a:off x="5159471" y="1132704"/>
            <a:ext cx="2657475" cy="523220"/>
          </a:xfrm>
          <a:prstGeom prst="rect">
            <a:avLst/>
          </a:prstGeom>
          <a:noFill/>
        </p:spPr>
        <p:txBody>
          <a:bodyPr wrap="square" rtlCol="0">
            <a:spAutoFit/>
          </a:bodyPr>
          <a:lstStyle/>
          <a:p>
            <a:r>
              <a:rPr lang="en-US" altLang="zh-CN" sz="2800" b="1" dirty="0">
                <a:latin typeface="等线" panose="02010600030101010101" pitchFamily="2" charset="-122"/>
                <a:ea typeface="等线" panose="02010600030101010101" pitchFamily="2" charset="-122"/>
              </a:rPr>
              <a:t>DGEBA</a:t>
            </a:r>
            <a:endParaRPr lang="zh-CN" altLang="en-US" sz="2000" b="1" dirty="0">
              <a:latin typeface="等线" panose="02010600030101010101" pitchFamily="2" charset="-122"/>
              <a:ea typeface="等线" panose="02010600030101010101" pitchFamily="2" charset="-122"/>
            </a:endParaRPr>
          </a:p>
        </p:txBody>
      </p:sp>
      <p:graphicFrame>
        <p:nvGraphicFramePr>
          <p:cNvPr id="10" name="对象 9">
            <a:extLst>
              <a:ext uri="{FF2B5EF4-FFF2-40B4-BE49-F238E27FC236}">
                <a16:creationId xmlns:a16="http://schemas.microsoft.com/office/drawing/2014/main" id="{41B4AF2D-D50F-76FE-F8AB-A5A00FBC47DD}"/>
              </a:ext>
            </a:extLst>
          </p:cNvPr>
          <p:cNvGraphicFramePr>
            <a:graphicFrameLocks noChangeAspect="1"/>
          </p:cNvGraphicFramePr>
          <p:nvPr>
            <p:extLst>
              <p:ext uri="{D42A27DB-BD31-4B8C-83A1-F6EECF244321}">
                <p14:modId xmlns:p14="http://schemas.microsoft.com/office/powerpoint/2010/main" val="273015236"/>
              </p:ext>
            </p:extLst>
          </p:nvPr>
        </p:nvGraphicFramePr>
        <p:xfrm>
          <a:off x="1044597" y="1992705"/>
          <a:ext cx="4411470" cy="1358148"/>
        </p:xfrm>
        <a:graphic>
          <a:graphicData uri="http://schemas.openxmlformats.org/presentationml/2006/ole">
            <mc:AlternateContent xmlns:mc="http://schemas.openxmlformats.org/markup-compatibility/2006">
              <mc:Choice xmlns:v="urn:schemas-microsoft-com:vml" Requires="v">
                <p:oleObj name="CS ChemDraw Drawing" r:id="rId4" imgW="4882435" imgH="1503514" progId="ChemDraw.Document.6.0">
                  <p:embed/>
                </p:oleObj>
              </mc:Choice>
              <mc:Fallback>
                <p:oleObj name="CS ChemDraw Drawing" r:id="rId4" imgW="4882435" imgH="1503514" progId="ChemDraw.Document.6.0">
                  <p:embed/>
                  <p:pic>
                    <p:nvPicPr>
                      <p:cNvPr id="10" name="对象 9">
                        <a:extLst>
                          <a:ext uri="{FF2B5EF4-FFF2-40B4-BE49-F238E27FC236}">
                            <a16:creationId xmlns:a16="http://schemas.microsoft.com/office/drawing/2014/main" id="{94F77147-C857-0239-35E6-2A975B2052AE}"/>
                          </a:ext>
                        </a:extLst>
                      </p:cNvPr>
                      <p:cNvPicPr/>
                      <p:nvPr/>
                    </p:nvPicPr>
                    <p:blipFill>
                      <a:blip r:embed="rId5"/>
                      <a:stretch>
                        <a:fillRect/>
                      </a:stretch>
                    </p:blipFill>
                    <p:spPr>
                      <a:xfrm>
                        <a:off x="1044597" y="1992705"/>
                        <a:ext cx="4411470" cy="1358148"/>
                      </a:xfrm>
                      <a:prstGeom prst="rect">
                        <a:avLst/>
                      </a:prstGeom>
                    </p:spPr>
                  </p:pic>
                </p:oleObj>
              </mc:Fallback>
            </mc:AlternateContent>
          </a:graphicData>
        </a:graphic>
      </p:graphicFrame>
      <p:sp>
        <p:nvSpPr>
          <p:cNvPr id="20" name="文本框 19">
            <a:extLst>
              <a:ext uri="{FF2B5EF4-FFF2-40B4-BE49-F238E27FC236}">
                <a16:creationId xmlns:a16="http://schemas.microsoft.com/office/drawing/2014/main" id="{438CE6FD-000F-9761-F355-A7783419B60F}"/>
              </a:ext>
            </a:extLst>
          </p:cNvPr>
          <p:cNvSpPr txBox="1"/>
          <p:nvPr/>
        </p:nvSpPr>
        <p:spPr>
          <a:xfrm>
            <a:off x="2620544" y="3999237"/>
            <a:ext cx="7132679" cy="2585323"/>
          </a:xfrm>
          <a:prstGeom prst="rect">
            <a:avLst/>
          </a:prstGeom>
          <a:noFill/>
        </p:spPr>
        <p:txBody>
          <a:bodyPr wrap="square">
            <a:spAutoFit/>
          </a:bodyPr>
          <a:lstStyle/>
          <a:p>
            <a:r>
              <a:rPr lang="en-US" altLang="zh-CN" b="1" dirty="0">
                <a:ea typeface="等线" panose="02010600030101010101" charset="-122"/>
              </a:rPr>
              <a:t>       </a:t>
            </a:r>
            <a:r>
              <a:rPr lang="zh-CN" altLang="en-US" b="1" dirty="0">
                <a:ea typeface="等线" panose="02010600030101010101" charset="-122"/>
              </a:rPr>
              <a:t>双酚A二缩水甘油醚(DGEBA)是环氧树脂的重要的单体，主要用作粘合剂、防腐涂料，也可用于浇铸工艺。</a:t>
            </a:r>
            <a:endParaRPr lang="en-US" altLang="zh-CN" b="1" dirty="0">
              <a:ea typeface="等线" panose="02010600030101010101" charset="-122"/>
            </a:endParaRPr>
          </a:p>
          <a:p>
            <a:endParaRPr lang="en-US" altLang="zh-CN" b="1" dirty="0">
              <a:ea typeface="等线" panose="02010600030101010101" charset="-122"/>
            </a:endParaRPr>
          </a:p>
          <a:p>
            <a:r>
              <a:rPr lang="zh-CN" altLang="en-US" b="1" dirty="0">
                <a:ea typeface="等线" panose="02010600030101010101" charset="-122"/>
              </a:rPr>
              <a:t>       环氧基由于环的张力缘故，使得它比一般的醚要活泼得多，可与多种试剂发生开环反应。</a:t>
            </a:r>
            <a:endParaRPr lang="en-US" altLang="zh-CN" b="1" dirty="0">
              <a:ea typeface="等线" panose="02010600030101010101" charset="-122"/>
            </a:endParaRPr>
          </a:p>
          <a:p>
            <a:endParaRPr lang="en-US" altLang="zh-CN" b="1" dirty="0">
              <a:ea typeface="等线" panose="02010600030101010101" charset="-122"/>
            </a:endParaRPr>
          </a:p>
          <a:p>
            <a:r>
              <a:rPr lang="zh-CN" altLang="en-US" b="1" dirty="0">
                <a:ea typeface="等线" panose="02010600030101010101" charset="-122"/>
              </a:rPr>
              <a:t>       含两个以上的环氧基与多官能团化合物反应之后生成具有交联结构的固化物，这就是环氧树脂及其固化物。是一种应用范围很广的热固性树脂。</a:t>
            </a:r>
          </a:p>
        </p:txBody>
      </p:sp>
    </p:spTree>
    <p:extLst>
      <p:ext uri="{BB962C8B-B14F-4D97-AF65-F5344CB8AC3E}">
        <p14:creationId xmlns:p14="http://schemas.microsoft.com/office/powerpoint/2010/main" val="1784565513"/>
      </p:ext>
    </p:extLst>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4576A-579A-1382-9D5B-DB88F7B406FB}"/>
            </a:ext>
          </a:extLst>
        </p:cNvPr>
        <p:cNvGrpSpPr/>
        <p:nvPr/>
      </p:nvGrpSpPr>
      <p:grpSpPr>
        <a:xfrm>
          <a:off x="0" y="0"/>
          <a:ext cx="0" cy="0"/>
          <a:chOff x="0" y="0"/>
          <a:chExt cx="0" cy="0"/>
        </a:xfrm>
      </p:grpSpPr>
      <p:pic>
        <p:nvPicPr>
          <p:cNvPr id="22" name="图片 21">
            <a:extLst>
              <a:ext uri="{FF2B5EF4-FFF2-40B4-BE49-F238E27FC236}">
                <a16:creationId xmlns:a16="http://schemas.microsoft.com/office/drawing/2014/main" id="{0CD3AC2F-4B71-4CA1-217A-83001B976552}"/>
              </a:ext>
            </a:extLst>
          </p:cNvPr>
          <p:cNvPicPr>
            <a:picLocks noChangeAspect="1"/>
          </p:cNvPicPr>
          <p:nvPr/>
        </p:nvPicPr>
        <p:blipFill>
          <a:blip r:embed="rId2"/>
          <a:stretch>
            <a:fillRect/>
          </a:stretch>
        </p:blipFill>
        <p:spPr>
          <a:xfrm>
            <a:off x="5962933" y="722002"/>
            <a:ext cx="5618660" cy="3332637"/>
          </a:xfrm>
          <a:prstGeom prst="rect">
            <a:avLst/>
          </a:prstGeom>
        </p:spPr>
      </p:pic>
      <p:sp>
        <p:nvSpPr>
          <p:cNvPr id="4" name="灯片编号占位符 3">
            <a:extLst>
              <a:ext uri="{FF2B5EF4-FFF2-40B4-BE49-F238E27FC236}">
                <a16:creationId xmlns:a16="http://schemas.microsoft.com/office/drawing/2014/main" id="{70C36433-5E75-8DC7-8ACA-EC5872B0EEE8}"/>
              </a:ext>
            </a:extLst>
          </p:cNvPr>
          <p:cNvSpPr>
            <a:spLocks noGrp="1"/>
          </p:cNvSpPr>
          <p:nvPr>
            <p:ph type="sldNum" sz="quarter" idx="12"/>
          </p:nvPr>
        </p:nvSpPr>
        <p:spPr>
          <a:xfrm>
            <a:off x="9492000" y="6430971"/>
            <a:ext cx="2700000" cy="316800"/>
          </a:xfrm>
        </p:spPr>
        <p:txBody>
          <a:bodyPr/>
          <a:lstStyle/>
          <a:p>
            <a:fld id="{49AE70B2-8BF9-45C0-BB95-33D1B9D3A854}" type="slidenum">
              <a:rPr lang="zh-CN" altLang="en-US" smtClean="0"/>
              <a:t>12</a:t>
            </a:fld>
            <a:endParaRPr lang="zh-CN" altLang="en-US" dirty="0"/>
          </a:p>
        </p:txBody>
      </p:sp>
      <p:grpSp>
        <p:nvGrpSpPr>
          <p:cNvPr id="2" name="组合 1">
            <a:extLst>
              <a:ext uri="{FF2B5EF4-FFF2-40B4-BE49-F238E27FC236}">
                <a16:creationId xmlns:a16="http://schemas.microsoft.com/office/drawing/2014/main" id="{442E0E8D-3CBE-BCEB-05D5-D3E88E509A74}"/>
              </a:ext>
            </a:extLst>
          </p:cNvPr>
          <p:cNvGrpSpPr/>
          <p:nvPr/>
        </p:nvGrpSpPr>
        <p:grpSpPr>
          <a:xfrm>
            <a:off x="335361" y="116633"/>
            <a:ext cx="629872" cy="612768"/>
            <a:chOff x="3070727" y="196457"/>
            <a:chExt cx="692047" cy="673255"/>
          </a:xfrm>
          <a:solidFill>
            <a:schemeClr val="accent1">
              <a:lumMod val="75000"/>
            </a:schemeClr>
          </a:solidFill>
        </p:grpSpPr>
        <p:sp>
          <p:nvSpPr>
            <p:cNvPr id="3" name="平行四边形 2">
              <a:extLst>
                <a:ext uri="{FF2B5EF4-FFF2-40B4-BE49-F238E27FC236}">
                  <a16:creationId xmlns:a16="http://schemas.microsoft.com/office/drawing/2014/main" id="{6D53CB00-350D-1D8F-B24F-A2018D04FD88}"/>
                </a:ext>
              </a:extLst>
            </p:cNvPr>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a:extLst>
                <a:ext uri="{FF2B5EF4-FFF2-40B4-BE49-F238E27FC236}">
                  <a16:creationId xmlns:a16="http://schemas.microsoft.com/office/drawing/2014/main" id="{1006E911-4FF0-44A0-748F-4A0EB0FF3367}"/>
                </a:ext>
              </a:extLst>
            </p:cNvPr>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4" name="直接连接符 13">
            <a:extLst>
              <a:ext uri="{FF2B5EF4-FFF2-40B4-BE49-F238E27FC236}">
                <a16:creationId xmlns:a16="http://schemas.microsoft.com/office/drawing/2014/main" id="{56A91FC1-E50D-E999-246C-7802830D7249}"/>
              </a:ext>
            </a:extLst>
          </p:cNvPr>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a:extLst>
              <a:ext uri="{FF2B5EF4-FFF2-40B4-BE49-F238E27FC236}">
                <a16:creationId xmlns:a16="http://schemas.microsoft.com/office/drawing/2014/main" id="{78CB9653-896D-B683-7455-554CA56C2C2B}"/>
              </a:ext>
            </a:extLst>
          </p:cNvPr>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p>
        </p:txBody>
      </p:sp>
      <p:sp>
        <p:nvSpPr>
          <p:cNvPr id="60" name="圆角矩形 6">
            <a:extLst>
              <a:ext uri="{FF2B5EF4-FFF2-40B4-BE49-F238E27FC236}">
                <a16:creationId xmlns:a16="http://schemas.microsoft.com/office/drawing/2014/main" id="{02F1A3C8-C952-A21C-86B6-01FB6997BF56}"/>
              </a:ext>
            </a:extLst>
          </p:cNvPr>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框 15">
            <a:extLst>
              <a:ext uri="{FF2B5EF4-FFF2-40B4-BE49-F238E27FC236}">
                <a16:creationId xmlns:a16="http://schemas.microsoft.com/office/drawing/2014/main" id="{4C5D13C6-1555-280C-33B2-89155B332830}"/>
              </a:ext>
            </a:extLst>
          </p:cNvPr>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rPr>
              <a:t>模拟进展</a:t>
            </a:r>
            <a:endParaRPr kumimoji="0" lang="en-US" altLang="zh-CN" sz="2000" b="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7" name="内容占位符 16">
            <a:extLst>
              <a:ext uri="{FF2B5EF4-FFF2-40B4-BE49-F238E27FC236}">
                <a16:creationId xmlns:a16="http://schemas.microsoft.com/office/drawing/2014/main" id="{8F9F3377-AD4D-EC9F-D7B9-5BEE3E38FB97}"/>
              </a:ext>
            </a:extLst>
          </p:cNvPr>
          <p:cNvPicPr>
            <a:picLocks noGrp="1" noChangeAspect="1"/>
          </p:cNvPicPr>
          <p:nvPr>
            <p:ph idx="1"/>
          </p:nvPr>
        </p:nvPicPr>
        <p:blipFill>
          <a:blip r:embed="rId3"/>
          <a:stretch>
            <a:fillRect/>
          </a:stretch>
        </p:blipFill>
        <p:spPr>
          <a:xfrm>
            <a:off x="9093835" y="80645"/>
            <a:ext cx="2741930" cy="648970"/>
          </a:xfrm>
          <a:prstGeom prst="rect">
            <a:avLst/>
          </a:prstGeom>
        </p:spPr>
      </p:pic>
      <p:sp>
        <p:nvSpPr>
          <p:cNvPr id="7" name="文本框 6">
            <a:extLst>
              <a:ext uri="{FF2B5EF4-FFF2-40B4-BE49-F238E27FC236}">
                <a16:creationId xmlns:a16="http://schemas.microsoft.com/office/drawing/2014/main" id="{AC9FD05A-9718-C51D-69B6-40B698843B5F}"/>
              </a:ext>
            </a:extLst>
          </p:cNvPr>
          <p:cNvSpPr txBox="1"/>
          <p:nvPr/>
        </p:nvSpPr>
        <p:spPr>
          <a:xfrm>
            <a:off x="509905" y="907282"/>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mj-ea"/>
              <a:ea typeface="+mj-ea"/>
              <a:sym typeface="+mn-ea"/>
            </a:endParaRPr>
          </a:p>
        </p:txBody>
      </p:sp>
      <p:sp>
        <p:nvSpPr>
          <p:cNvPr id="8" name="文本框 7">
            <a:extLst>
              <a:ext uri="{FF2B5EF4-FFF2-40B4-BE49-F238E27FC236}">
                <a16:creationId xmlns:a16="http://schemas.microsoft.com/office/drawing/2014/main" id="{43CC357A-B88F-400E-F104-8683583FD96B}"/>
              </a:ext>
            </a:extLst>
          </p:cNvPr>
          <p:cNvSpPr txBox="1"/>
          <p:nvPr/>
        </p:nvSpPr>
        <p:spPr>
          <a:xfrm>
            <a:off x="5687886" y="1050805"/>
            <a:ext cx="2657475" cy="523220"/>
          </a:xfrm>
          <a:prstGeom prst="rect">
            <a:avLst/>
          </a:prstGeom>
          <a:noFill/>
        </p:spPr>
        <p:txBody>
          <a:bodyPr wrap="square" rtlCol="0">
            <a:spAutoFit/>
          </a:bodyPr>
          <a:lstStyle/>
          <a:p>
            <a:r>
              <a:rPr lang="en-US" altLang="zh-CN" sz="2800" b="1" dirty="0">
                <a:latin typeface="等线" panose="02010600030101010101" pitchFamily="2" charset="-122"/>
                <a:ea typeface="等线" panose="02010600030101010101" pitchFamily="2" charset="-122"/>
              </a:rPr>
              <a:t>T33</a:t>
            </a:r>
            <a:endParaRPr lang="zh-CN" altLang="en-US" sz="2800" b="1" dirty="0">
              <a:latin typeface="等线" panose="02010600030101010101" pitchFamily="2" charset="-122"/>
              <a:ea typeface="等线" panose="02010600030101010101" pitchFamily="2" charset="-122"/>
            </a:endParaRPr>
          </a:p>
        </p:txBody>
      </p:sp>
      <p:sp>
        <p:nvSpPr>
          <p:cNvPr id="20" name="文本框 19">
            <a:extLst>
              <a:ext uri="{FF2B5EF4-FFF2-40B4-BE49-F238E27FC236}">
                <a16:creationId xmlns:a16="http://schemas.microsoft.com/office/drawing/2014/main" id="{8DACF903-A168-B913-3EA2-9F2242311768}"/>
              </a:ext>
            </a:extLst>
          </p:cNvPr>
          <p:cNvSpPr txBox="1"/>
          <p:nvPr/>
        </p:nvSpPr>
        <p:spPr>
          <a:xfrm>
            <a:off x="509905" y="4229972"/>
            <a:ext cx="6113282" cy="646331"/>
          </a:xfrm>
          <a:prstGeom prst="rect">
            <a:avLst/>
          </a:prstGeom>
          <a:noFill/>
        </p:spPr>
        <p:txBody>
          <a:bodyPr wrap="square">
            <a:spAutoFit/>
          </a:bodyPr>
          <a:lstStyle/>
          <a:p>
            <a:r>
              <a:rPr lang="zh-CN" altLang="en-US" b="1" dirty="0">
                <a:ea typeface="等线" panose="02010600030101010101" charset="-122"/>
              </a:rPr>
              <a:t>酚醛胺固化剂（</a:t>
            </a:r>
            <a:r>
              <a:rPr lang="en-US" altLang="zh-CN" b="1" dirty="0">
                <a:ea typeface="等线" panose="02010600030101010101" charset="-122"/>
              </a:rPr>
              <a:t>T33</a:t>
            </a:r>
            <a:r>
              <a:rPr lang="zh-CN" altLang="en-US" b="1" dirty="0">
                <a:ea typeface="等线" panose="02010600030101010101" charset="-122"/>
              </a:rPr>
              <a:t>）：酚醛胺固化剂的合成基于如下的曼尼希反应</a:t>
            </a:r>
          </a:p>
        </p:txBody>
      </p:sp>
      <p:graphicFrame>
        <p:nvGraphicFramePr>
          <p:cNvPr id="5" name="对象 4">
            <a:extLst>
              <a:ext uri="{FF2B5EF4-FFF2-40B4-BE49-F238E27FC236}">
                <a16:creationId xmlns:a16="http://schemas.microsoft.com/office/drawing/2014/main" id="{D31C3D5E-AC78-BBE7-980C-C599F9A17F73}"/>
              </a:ext>
            </a:extLst>
          </p:cNvPr>
          <p:cNvGraphicFramePr>
            <a:graphicFrameLocks noChangeAspect="1"/>
          </p:cNvGraphicFramePr>
          <p:nvPr>
            <p:extLst>
              <p:ext uri="{D42A27DB-BD31-4B8C-83A1-F6EECF244321}">
                <p14:modId xmlns:p14="http://schemas.microsoft.com/office/powerpoint/2010/main" val="703249094"/>
              </p:ext>
            </p:extLst>
          </p:nvPr>
        </p:nvGraphicFramePr>
        <p:xfrm>
          <a:off x="782511" y="1275582"/>
          <a:ext cx="4905375" cy="2552700"/>
        </p:xfrm>
        <a:graphic>
          <a:graphicData uri="http://schemas.openxmlformats.org/presentationml/2006/ole">
            <mc:AlternateContent xmlns:mc="http://schemas.openxmlformats.org/markup-compatibility/2006">
              <mc:Choice xmlns:v="urn:schemas-microsoft-com:vml" Requires="v">
                <p:oleObj name="CS ChemDraw Drawing" r:id="rId4" imgW="4905487" imgH="2552174" progId="ChemDraw.Document.6.0">
                  <p:embed/>
                </p:oleObj>
              </mc:Choice>
              <mc:Fallback>
                <p:oleObj name="CS ChemDraw Drawing" r:id="rId4" imgW="4905487" imgH="2552174" progId="ChemDraw.Document.6.0">
                  <p:embed/>
                  <p:pic>
                    <p:nvPicPr>
                      <p:cNvPr id="18" name="对象 17">
                        <a:extLst>
                          <a:ext uri="{FF2B5EF4-FFF2-40B4-BE49-F238E27FC236}">
                            <a16:creationId xmlns:a16="http://schemas.microsoft.com/office/drawing/2014/main" id="{2C13E4D2-3AEC-0CDC-86B3-43B3DDE1F3D1}"/>
                          </a:ext>
                        </a:extLst>
                      </p:cNvPr>
                      <p:cNvPicPr/>
                      <p:nvPr/>
                    </p:nvPicPr>
                    <p:blipFill>
                      <a:blip r:embed="rId5"/>
                      <a:stretch>
                        <a:fillRect/>
                      </a:stretch>
                    </p:blipFill>
                    <p:spPr>
                      <a:xfrm>
                        <a:off x="782511" y="1275582"/>
                        <a:ext cx="4905375" cy="2552700"/>
                      </a:xfrm>
                      <a:prstGeom prst="rect">
                        <a:avLst/>
                      </a:prstGeom>
                    </p:spPr>
                  </p:pic>
                </p:oleObj>
              </mc:Fallback>
            </mc:AlternateContent>
          </a:graphicData>
        </a:graphic>
      </p:graphicFrame>
      <p:pic>
        <p:nvPicPr>
          <p:cNvPr id="12" name="图片 11">
            <a:extLst>
              <a:ext uri="{FF2B5EF4-FFF2-40B4-BE49-F238E27FC236}">
                <a16:creationId xmlns:a16="http://schemas.microsoft.com/office/drawing/2014/main" id="{130110FE-EA31-3066-87CE-433ED6EE1FDD}"/>
              </a:ext>
            </a:extLst>
          </p:cNvPr>
          <p:cNvPicPr>
            <a:picLocks noChangeAspect="1"/>
          </p:cNvPicPr>
          <p:nvPr/>
        </p:nvPicPr>
        <p:blipFill>
          <a:blip r:embed="rId6"/>
          <a:stretch>
            <a:fillRect/>
          </a:stretch>
        </p:blipFill>
        <p:spPr>
          <a:xfrm>
            <a:off x="196792" y="4992718"/>
            <a:ext cx="6995860" cy="1596653"/>
          </a:xfrm>
          <a:prstGeom prst="rect">
            <a:avLst/>
          </a:prstGeom>
        </p:spPr>
      </p:pic>
      <p:sp>
        <p:nvSpPr>
          <p:cNvPr id="18" name="文本框 17">
            <a:extLst>
              <a:ext uri="{FF2B5EF4-FFF2-40B4-BE49-F238E27FC236}">
                <a16:creationId xmlns:a16="http://schemas.microsoft.com/office/drawing/2014/main" id="{D06450A0-2730-7693-EF52-6B3419326440}"/>
              </a:ext>
            </a:extLst>
          </p:cNvPr>
          <p:cNvSpPr txBox="1"/>
          <p:nvPr/>
        </p:nvSpPr>
        <p:spPr>
          <a:xfrm>
            <a:off x="7326649" y="4030268"/>
            <a:ext cx="4529991" cy="2308324"/>
          </a:xfrm>
          <a:prstGeom prst="rect">
            <a:avLst/>
          </a:prstGeom>
          <a:noFill/>
        </p:spPr>
        <p:txBody>
          <a:bodyPr wrap="square">
            <a:spAutoFit/>
          </a:bodyPr>
          <a:lstStyle/>
          <a:p>
            <a:r>
              <a:rPr lang="zh-CN" altLang="en-US" b="1" dirty="0">
                <a:ea typeface="等线" panose="02010600030101010101" charset="-122"/>
              </a:rPr>
              <a:t>       生成物成为曼尼希碱，曼尼希碱分子结构里含有酚羟基、氨基（</a:t>
            </a:r>
            <a:r>
              <a:rPr lang="en-US" altLang="zh-CN" b="1" dirty="0">
                <a:ea typeface="等线" panose="02010600030101010101" charset="-122"/>
              </a:rPr>
              <a:t>-NH2</a:t>
            </a:r>
            <a:r>
              <a:rPr lang="zh-CN" altLang="en-US" b="1" dirty="0">
                <a:ea typeface="等线" panose="02010600030101010101" charset="-122"/>
              </a:rPr>
              <a:t>）、仲胺基（</a:t>
            </a:r>
            <a:r>
              <a:rPr lang="en-US" altLang="zh-CN" b="1" dirty="0">
                <a:ea typeface="等线" panose="02010600030101010101" charset="-122"/>
              </a:rPr>
              <a:t>-NH-</a:t>
            </a:r>
            <a:r>
              <a:rPr lang="zh-CN" altLang="en-US" b="1" dirty="0">
                <a:ea typeface="等线" panose="02010600030101010101" charset="-122"/>
              </a:rPr>
              <a:t>）使得该类固化剂有独到之处，固化速度快，可在低温、潮湿或水下固化。</a:t>
            </a:r>
          </a:p>
          <a:p>
            <a:endParaRPr lang="en-US" altLang="zh-CN" b="1" dirty="0">
              <a:ea typeface="等线" panose="02010600030101010101" charset="-122"/>
            </a:endParaRPr>
          </a:p>
          <a:p>
            <a:r>
              <a:rPr lang="en-US" altLang="zh-CN" b="1" dirty="0">
                <a:ea typeface="等线" panose="02010600030101010101" charset="-122"/>
              </a:rPr>
              <a:t>       </a:t>
            </a:r>
            <a:r>
              <a:rPr lang="zh-CN" altLang="en-US" b="1" dirty="0">
                <a:ea typeface="等线" panose="02010600030101010101" charset="-122"/>
              </a:rPr>
              <a:t>以上功能正好适应带有潮湿或在水下环境的施工，通过酚醛胺固化剂与环氧树脂的交联固化，有效提供了固化物的主体强度。</a:t>
            </a:r>
          </a:p>
        </p:txBody>
      </p:sp>
      <p:sp>
        <p:nvSpPr>
          <p:cNvPr id="19" name="矩形 18">
            <a:extLst>
              <a:ext uri="{FF2B5EF4-FFF2-40B4-BE49-F238E27FC236}">
                <a16:creationId xmlns:a16="http://schemas.microsoft.com/office/drawing/2014/main" id="{19B7424A-D938-95AC-2064-FC7EB4798AF2}"/>
              </a:ext>
            </a:extLst>
          </p:cNvPr>
          <p:cNvSpPr/>
          <p:nvPr/>
        </p:nvSpPr>
        <p:spPr>
          <a:xfrm>
            <a:off x="7282392" y="3960484"/>
            <a:ext cx="4618506" cy="244201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6500213"/>
      </p:ext>
    </p:extLst>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5FFA2-92C4-56BE-D0C5-8236932031C3}"/>
            </a:ext>
          </a:extLst>
        </p:cNvPr>
        <p:cNvGrpSpPr/>
        <p:nvPr/>
      </p:nvGrpSpPr>
      <p:grpSpPr>
        <a:xfrm>
          <a:off x="0" y="0"/>
          <a:ext cx="0" cy="0"/>
          <a:chOff x="0" y="0"/>
          <a:chExt cx="0" cy="0"/>
        </a:xfrm>
      </p:grpSpPr>
      <p:pic>
        <p:nvPicPr>
          <p:cNvPr id="11" name="图片 10">
            <a:extLst>
              <a:ext uri="{FF2B5EF4-FFF2-40B4-BE49-F238E27FC236}">
                <a16:creationId xmlns:a16="http://schemas.microsoft.com/office/drawing/2014/main" id="{1B1BB004-46AD-4E5C-B685-E6F710C670F2}"/>
              </a:ext>
            </a:extLst>
          </p:cNvPr>
          <p:cNvPicPr>
            <a:picLocks noChangeAspect="1"/>
          </p:cNvPicPr>
          <p:nvPr/>
        </p:nvPicPr>
        <p:blipFill>
          <a:blip r:embed="rId2"/>
          <a:stretch>
            <a:fillRect/>
          </a:stretch>
        </p:blipFill>
        <p:spPr>
          <a:xfrm>
            <a:off x="6112240" y="1091432"/>
            <a:ext cx="5578704" cy="2641869"/>
          </a:xfrm>
          <a:prstGeom prst="rect">
            <a:avLst/>
          </a:prstGeom>
        </p:spPr>
      </p:pic>
      <p:sp>
        <p:nvSpPr>
          <p:cNvPr id="4" name="灯片编号占位符 3">
            <a:extLst>
              <a:ext uri="{FF2B5EF4-FFF2-40B4-BE49-F238E27FC236}">
                <a16:creationId xmlns:a16="http://schemas.microsoft.com/office/drawing/2014/main" id="{02FAB19F-728F-95B9-A8F5-619757665AD8}"/>
              </a:ext>
            </a:extLst>
          </p:cNvPr>
          <p:cNvSpPr>
            <a:spLocks noGrp="1"/>
          </p:cNvSpPr>
          <p:nvPr>
            <p:ph type="sldNum" sz="quarter" idx="12"/>
          </p:nvPr>
        </p:nvSpPr>
        <p:spPr/>
        <p:txBody>
          <a:bodyPr/>
          <a:lstStyle/>
          <a:p>
            <a:fld id="{49AE70B2-8BF9-45C0-BB95-33D1B9D3A854}" type="slidenum">
              <a:rPr lang="zh-CN" altLang="en-US" smtClean="0"/>
              <a:t>13</a:t>
            </a:fld>
            <a:endParaRPr lang="zh-CN" altLang="en-US"/>
          </a:p>
        </p:txBody>
      </p:sp>
      <p:grpSp>
        <p:nvGrpSpPr>
          <p:cNvPr id="2" name="组合 1">
            <a:extLst>
              <a:ext uri="{FF2B5EF4-FFF2-40B4-BE49-F238E27FC236}">
                <a16:creationId xmlns:a16="http://schemas.microsoft.com/office/drawing/2014/main" id="{F9D5C583-E983-A75A-CE8E-B618B83589D9}"/>
              </a:ext>
            </a:extLst>
          </p:cNvPr>
          <p:cNvGrpSpPr/>
          <p:nvPr/>
        </p:nvGrpSpPr>
        <p:grpSpPr>
          <a:xfrm>
            <a:off x="335361" y="116633"/>
            <a:ext cx="629872" cy="612768"/>
            <a:chOff x="3070727" y="196457"/>
            <a:chExt cx="692047" cy="673255"/>
          </a:xfrm>
          <a:solidFill>
            <a:schemeClr val="accent1">
              <a:lumMod val="75000"/>
            </a:schemeClr>
          </a:solidFill>
        </p:grpSpPr>
        <p:sp>
          <p:nvSpPr>
            <p:cNvPr id="3" name="平行四边形 2">
              <a:extLst>
                <a:ext uri="{FF2B5EF4-FFF2-40B4-BE49-F238E27FC236}">
                  <a16:creationId xmlns:a16="http://schemas.microsoft.com/office/drawing/2014/main" id="{8740AD88-0116-D0DC-8870-68CFD1DA7EBC}"/>
                </a:ext>
              </a:extLst>
            </p:cNvPr>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a:extLst>
                <a:ext uri="{FF2B5EF4-FFF2-40B4-BE49-F238E27FC236}">
                  <a16:creationId xmlns:a16="http://schemas.microsoft.com/office/drawing/2014/main" id="{C33AC0FB-D6F8-8D19-6552-4031FEB86E3F}"/>
                </a:ext>
              </a:extLst>
            </p:cNvPr>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4" name="直接连接符 13">
            <a:extLst>
              <a:ext uri="{FF2B5EF4-FFF2-40B4-BE49-F238E27FC236}">
                <a16:creationId xmlns:a16="http://schemas.microsoft.com/office/drawing/2014/main" id="{9CA7435A-8D8D-FF8E-2CAB-BB8CD6C52D3F}"/>
              </a:ext>
            </a:extLst>
          </p:cNvPr>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a:extLst>
              <a:ext uri="{FF2B5EF4-FFF2-40B4-BE49-F238E27FC236}">
                <a16:creationId xmlns:a16="http://schemas.microsoft.com/office/drawing/2014/main" id="{B4752563-C353-E595-DC78-CF7FD468495A}"/>
              </a:ext>
            </a:extLst>
          </p:cNvPr>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p>
        </p:txBody>
      </p:sp>
      <p:sp>
        <p:nvSpPr>
          <p:cNvPr id="60" name="圆角矩形 6">
            <a:extLst>
              <a:ext uri="{FF2B5EF4-FFF2-40B4-BE49-F238E27FC236}">
                <a16:creationId xmlns:a16="http://schemas.microsoft.com/office/drawing/2014/main" id="{83853955-23A1-B41E-C746-1A913FD7C856}"/>
              </a:ext>
            </a:extLst>
          </p:cNvPr>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框 15">
            <a:extLst>
              <a:ext uri="{FF2B5EF4-FFF2-40B4-BE49-F238E27FC236}">
                <a16:creationId xmlns:a16="http://schemas.microsoft.com/office/drawing/2014/main" id="{6771A320-FEF1-8793-D1E5-E74010B3B013}"/>
              </a:ext>
            </a:extLst>
          </p:cNvPr>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rPr>
              <a:t>模拟进展</a:t>
            </a:r>
            <a:endParaRPr kumimoji="0" lang="en-US" altLang="zh-CN" sz="2000" b="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7" name="内容占位符 16">
            <a:extLst>
              <a:ext uri="{FF2B5EF4-FFF2-40B4-BE49-F238E27FC236}">
                <a16:creationId xmlns:a16="http://schemas.microsoft.com/office/drawing/2014/main" id="{DFCC44E4-4335-AD5F-AC4B-E9950E1E83B9}"/>
              </a:ext>
            </a:extLst>
          </p:cNvPr>
          <p:cNvPicPr>
            <a:picLocks noGrp="1" noChangeAspect="1"/>
          </p:cNvPicPr>
          <p:nvPr>
            <p:ph idx="1"/>
          </p:nvPr>
        </p:nvPicPr>
        <p:blipFill>
          <a:blip r:embed="rId3"/>
          <a:stretch>
            <a:fillRect/>
          </a:stretch>
        </p:blipFill>
        <p:spPr>
          <a:xfrm>
            <a:off x="9093835" y="80645"/>
            <a:ext cx="2741930" cy="648970"/>
          </a:xfrm>
          <a:prstGeom prst="rect">
            <a:avLst/>
          </a:prstGeom>
        </p:spPr>
      </p:pic>
      <p:sp>
        <p:nvSpPr>
          <p:cNvPr id="7" name="文本框 6">
            <a:extLst>
              <a:ext uri="{FF2B5EF4-FFF2-40B4-BE49-F238E27FC236}">
                <a16:creationId xmlns:a16="http://schemas.microsoft.com/office/drawing/2014/main" id="{FB10849C-1384-F310-8637-645143775D38}"/>
              </a:ext>
            </a:extLst>
          </p:cNvPr>
          <p:cNvSpPr txBox="1"/>
          <p:nvPr/>
        </p:nvSpPr>
        <p:spPr>
          <a:xfrm>
            <a:off x="509905" y="907282"/>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mj-ea"/>
              <a:ea typeface="+mj-ea"/>
              <a:sym typeface="+mn-ea"/>
            </a:endParaRPr>
          </a:p>
        </p:txBody>
      </p:sp>
      <p:graphicFrame>
        <p:nvGraphicFramePr>
          <p:cNvPr id="5" name="对象 4">
            <a:extLst>
              <a:ext uri="{FF2B5EF4-FFF2-40B4-BE49-F238E27FC236}">
                <a16:creationId xmlns:a16="http://schemas.microsoft.com/office/drawing/2014/main" id="{BD7F76EF-E5B5-3E05-3E96-DB794D1A28BE}"/>
              </a:ext>
            </a:extLst>
          </p:cNvPr>
          <p:cNvGraphicFramePr>
            <a:graphicFrameLocks noChangeAspect="1"/>
          </p:cNvGraphicFramePr>
          <p:nvPr>
            <p:extLst>
              <p:ext uri="{D42A27DB-BD31-4B8C-83A1-F6EECF244321}">
                <p14:modId xmlns:p14="http://schemas.microsoft.com/office/powerpoint/2010/main" val="547208483"/>
              </p:ext>
            </p:extLst>
          </p:nvPr>
        </p:nvGraphicFramePr>
        <p:xfrm>
          <a:off x="678721" y="1951269"/>
          <a:ext cx="4132944" cy="1159311"/>
        </p:xfrm>
        <a:graphic>
          <a:graphicData uri="http://schemas.openxmlformats.org/presentationml/2006/ole">
            <mc:AlternateContent xmlns:mc="http://schemas.openxmlformats.org/markup-compatibility/2006">
              <mc:Choice xmlns:v="urn:schemas-microsoft-com:vml" Requires="v">
                <p:oleObj name="CS ChemDraw Drawing" r:id="rId4" imgW="3395190" imgH="952315" progId="ChemDraw.Document.6.0">
                  <p:embed/>
                </p:oleObj>
              </mc:Choice>
              <mc:Fallback>
                <p:oleObj name="CS ChemDraw Drawing" r:id="rId4" imgW="3395190" imgH="952315" progId="ChemDraw.Document.6.0">
                  <p:embed/>
                  <p:pic>
                    <p:nvPicPr>
                      <p:cNvPr id="19" name="对象 18">
                        <a:extLst>
                          <a:ext uri="{FF2B5EF4-FFF2-40B4-BE49-F238E27FC236}">
                            <a16:creationId xmlns:a16="http://schemas.microsoft.com/office/drawing/2014/main" id="{2DD0CA76-BC9A-CDC3-DBD9-0666D0CAF1F2}"/>
                          </a:ext>
                        </a:extLst>
                      </p:cNvPr>
                      <p:cNvPicPr/>
                      <p:nvPr/>
                    </p:nvPicPr>
                    <p:blipFill>
                      <a:blip r:embed="rId5"/>
                      <a:stretch>
                        <a:fillRect/>
                      </a:stretch>
                    </p:blipFill>
                    <p:spPr>
                      <a:xfrm>
                        <a:off x="678721" y="1951269"/>
                        <a:ext cx="4132944" cy="1159311"/>
                      </a:xfrm>
                      <a:prstGeom prst="rect">
                        <a:avLst/>
                      </a:prstGeom>
                    </p:spPr>
                  </p:pic>
                </p:oleObj>
              </mc:Fallback>
            </mc:AlternateContent>
          </a:graphicData>
        </a:graphic>
      </p:graphicFrame>
      <p:sp>
        <p:nvSpPr>
          <p:cNvPr id="20" name="文本框 19">
            <a:extLst>
              <a:ext uri="{FF2B5EF4-FFF2-40B4-BE49-F238E27FC236}">
                <a16:creationId xmlns:a16="http://schemas.microsoft.com/office/drawing/2014/main" id="{759B5270-20D2-D102-4DE2-9CF34AF4B5F6}"/>
              </a:ext>
            </a:extLst>
          </p:cNvPr>
          <p:cNvSpPr txBox="1"/>
          <p:nvPr/>
        </p:nvSpPr>
        <p:spPr>
          <a:xfrm>
            <a:off x="5249005" y="1259677"/>
            <a:ext cx="2657475" cy="523220"/>
          </a:xfrm>
          <a:prstGeom prst="rect">
            <a:avLst/>
          </a:prstGeom>
          <a:noFill/>
        </p:spPr>
        <p:txBody>
          <a:bodyPr wrap="square" rtlCol="0">
            <a:spAutoFit/>
          </a:bodyPr>
          <a:lstStyle/>
          <a:p>
            <a:r>
              <a:rPr lang="zh-CN" altLang="en-US" sz="2800" b="1" dirty="0">
                <a:latin typeface="等线" panose="02010600030101010101" pitchFamily="2" charset="-122"/>
                <a:ea typeface="等线" panose="02010600030101010101" pitchFamily="2" charset="-122"/>
              </a:rPr>
              <a:t>聚硫醇</a:t>
            </a:r>
          </a:p>
        </p:txBody>
      </p:sp>
      <p:sp>
        <p:nvSpPr>
          <p:cNvPr id="25" name="文本框 24">
            <a:extLst>
              <a:ext uri="{FF2B5EF4-FFF2-40B4-BE49-F238E27FC236}">
                <a16:creationId xmlns:a16="http://schemas.microsoft.com/office/drawing/2014/main" id="{0A3E346F-D387-734F-E33A-14DECE31324D}"/>
              </a:ext>
            </a:extLst>
          </p:cNvPr>
          <p:cNvSpPr txBox="1"/>
          <p:nvPr/>
        </p:nvSpPr>
        <p:spPr>
          <a:xfrm>
            <a:off x="1843715" y="4271738"/>
            <a:ext cx="8621085" cy="1323439"/>
          </a:xfrm>
          <a:prstGeom prst="rect">
            <a:avLst/>
          </a:prstGeom>
          <a:noFill/>
        </p:spPr>
        <p:txBody>
          <a:bodyPr wrap="square" rtlCol="0">
            <a:spAutoFit/>
          </a:bodyPr>
          <a:lstStyle/>
          <a:p>
            <a:r>
              <a:rPr lang="zh-CN" altLang="en-US" sz="2000" b="1" dirty="0">
                <a:latin typeface="等线" panose="02010600030101010101" pitchFamily="2" charset="-122"/>
                <a:ea typeface="等线" panose="02010600030101010101" pitchFamily="2" charset="-122"/>
              </a:rPr>
              <a:t>       聚硫醇固化剂是一类含多个硫醇基（</a:t>
            </a:r>
            <a:r>
              <a:rPr lang="en-US" altLang="zh-CN" sz="2000" b="1" dirty="0">
                <a:latin typeface="等线" panose="02010600030101010101" pitchFamily="2" charset="-122"/>
                <a:ea typeface="等线" panose="02010600030101010101" pitchFamily="2" charset="-122"/>
              </a:rPr>
              <a:t>-SH</a:t>
            </a:r>
            <a:r>
              <a:rPr lang="zh-CN" altLang="en-US" sz="2000" b="1" dirty="0">
                <a:latin typeface="等线" panose="02010600030101010101" pitchFamily="2" charset="-122"/>
                <a:ea typeface="等线" panose="02010600030101010101" pitchFamily="2" charset="-122"/>
              </a:rPr>
              <a:t>）的化合物，可与环氧树脂等基体反应形成三维网状高分子材料。一般的硫醇反应活性较低，需要加入适量的催化剂，添加叔胺类催化剂（</a:t>
            </a:r>
            <a:r>
              <a:rPr lang="en-US" altLang="zh-CN" sz="2000" b="1" dirty="0">
                <a:latin typeface="等线" panose="02010600030101010101" pitchFamily="2" charset="-122"/>
                <a:ea typeface="等线" panose="02010600030101010101" pitchFamily="2" charset="-122"/>
              </a:rPr>
              <a:t>R</a:t>
            </a:r>
            <a:r>
              <a:rPr lang="en-US" altLang="zh-CN" sz="1200" b="1" dirty="0">
                <a:latin typeface="等线" panose="02010600030101010101" pitchFamily="2" charset="-122"/>
                <a:ea typeface="等线" panose="02010600030101010101" pitchFamily="2" charset="-122"/>
              </a:rPr>
              <a:t>3</a:t>
            </a:r>
            <a:r>
              <a:rPr lang="en-US" altLang="zh-CN" sz="2000" b="1" dirty="0">
                <a:latin typeface="等线" panose="02010600030101010101" pitchFamily="2" charset="-122"/>
                <a:ea typeface="等线" panose="02010600030101010101" pitchFamily="2" charset="-122"/>
              </a:rPr>
              <a:t>N</a:t>
            </a:r>
            <a:r>
              <a:rPr lang="zh-CN" altLang="en-US" sz="2000" b="1" dirty="0">
                <a:latin typeface="等线" panose="02010600030101010101" pitchFamily="2" charset="-122"/>
                <a:ea typeface="等线" panose="02010600030101010101" pitchFamily="2" charset="-122"/>
              </a:rPr>
              <a:t>）可以加速环氧化合物与硫醇的反应，在室温下可以固化而不发热。</a:t>
            </a:r>
          </a:p>
        </p:txBody>
      </p:sp>
    </p:spTree>
    <p:extLst>
      <p:ext uri="{BB962C8B-B14F-4D97-AF65-F5344CB8AC3E}">
        <p14:creationId xmlns:p14="http://schemas.microsoft.com/office/powerpoint/2010/main" val="421563780"/>
      </p:ext>
    </p:extLst>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EDCA5-0031-157B-27B1-F71F3305C1FD}"/>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781DFC6C-FA28-25CA-DE0B-D16326AE6E76}"/>
              </a:ext>
            </a:extLst>
          </p:cNvPr>
          <p:cNvPicPr>
            <a:picLocks noChangeAspect="1"/>
          </p:cNvPicPr>
          <p:nvPr/>
        </p:nvPicPr>
        <p:blipFill>
          <a:blip r:embed="rId2"/>
          <a:stretch>
            <a:fillRect/>
          </a:stretch>
        </p:blipFill>
        <p:spPr>
          <a:xfrm>
            <a:off x="6483357" y="1091432"/>
            <a:ext cx="5570188" cy="2675696"/>
          </a:xfrm>
          <a:prstGeom prst="rect">
            <a:avLst/>
          </a:prstGeom>
        </p:spPr>
      </p:pic>
      <p:sp>
        <p:nvSpPr>
          <p:cNvPr id="4" name="灯片编号占位符 3">
            <a:extLst>
              <a:ext uri="{FF2B5EF4-FFF2-40B4-BE49-F238E27FC236}">
                <a16:creationId xmlns:a16="http://schemas.microsoft.com/office/drawing/2014/main" id="{5999E8A9-41D4-728C-32A0-9E5A93E249E1}"/>
              </a:ext>
            </a:extLst>
          </p:cNvPr>
          <p:cNvSpPr>
            <a:spLocks noGrp="1"/>
          </p:cNvSpPr>
          <p:nvPr>
            <p:ph type="sldNum" sz="quarter" idx="12"/>
          </p:nvPr>
        </p:nvSpPr>
        <p:spPr/>
        <p:txBody>
          <a:bodyPr/>
          <a:lstStyle/>
          <a:p>
            <a:fld id="{49AE70B2-8BF9-45C0-BB95-33D1B9D3A854}" type="slidenum">
              <a:rPr lang="zh-CN" altLang="en-US" smtClean="0"/>
              <a:t>14</a:t>
            </a:fld>
            <a:endParaRPr lang="zh-CN" altLang="en-US"/>
          </a:p>
        </p:txBody>
      </p:sp>
      <p:grpSp>
        <p:nvGrpSpPr>
          <p:cNvPr id="2" name="组合 1">
            <a:extLst>
              <a:ext uri="{FF2B5EF4-FFF2-40B4-BE49-F238E27FC236}">
                <a16:creationId xmlns:a16="http://schemas.microsoft.com/office/drawing/2014/main" id="{2AA061AD-8E2D-CBF5-B77E-ACAACA9C93B9}"/>
              </a:ext>
            </a:extLst>
          </p:cNvPr>
          <p:cNvGrpSpPr/>
          <p:nvPr/>
        </p:nvGrpSpPr>
        <p:grpSpPr>
          <a:xfrm>
            <a:off x="335361" y="116633"/>
            <a:ext cx="629872" cy="612768"/>
            <a:chOff x="3070727" y="196457"/>
            <a:chExt cx="692047" cy="673255"/>
          </a:xfrm>
          <a:solidFill>
            <a:schemeClr val="accent1">
              <a:lumMod val="75000"/>
            </a:schemeClr>
          </a:solidFill>
        </p:grpSpPr>
        <p:sp>
          <p:nvSpPr>
            <p:cNvPr id="3" name="平行四边形 2">
              <a:extLst>
                <a:ext uri="{FF2B5EF4-FFF2-40B4-BE49-F238E27FC236}">
                  <a16:creationId xmlns:a16="http://schemas.microsoft.com/office/drawing/2014/main" id="{1A2736D1-B194-B340-DA0D-EC1BB45634FB}"/>
                </a:ext>
              </a:extLst>
            </p:cNvPr>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a:extLst>
                <a:ext uri="{FF2B5EF4-FFF2-40B4-BE49-F238E27FC236}">
                  <a16:creationId xmlns:a16="http://schemas.microsoft.com/office/drawing/2014/main" id="{3EE510A5-603A-2331-ABC0-C6DB9E3ECCB5}"/>
                </a:ext>
              </a:extLst>
            </p:cNvPr>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4" name="直接连接符 13">
            <a:extLst>
              <a:ext uri="{FF2B5EF4-FFF2-40B4-BE49-F238E27FC236}">
                <a16:creationId xmlns:a16="http://schemas.microsoft.com/office/drawing/2014/main" id="{EB7E6966-682E-DF1E-63C1-52354EA719C6}"/>
              </a:ext>
            </a:extLst>
          </p:cNvPr>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a:extLst>
              <a:ext uri="{FF2B5EF4-FFF2-40B4-BE49-F238E27FC236}">
                <a16:creationId xmlns:a16="http://schemas.microsoft.com/office/drawing/2014/main" id="{E40A4C3C-4F8F-10CA-409F-C1590618FD03}"/>
              </a:ext>
            </a:extLst>
          </p:cNvPr>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p>
        </p:txBody>
      </p:sp>
      <p:sp>
        <p:nvSpPr>
          <p:cNvPr id="60" name="圆角矩形 6">
            <a:extLst>
              <a:ext uri="{FF2B5EF4-FFF2-40B4-BE49-F238E27FC236}">
                <a16:creationId xmlns:a16="http://schemas.microsoft.com/office/drawing/2014/main" id="{0381EEED-A6F6-C344-FB42-607C8308D0C3}"/>
              </a:ext>
            </a:extLst>
          </p:cNvPr>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框 15">
            <a:extLst>
              <a:ext uri="{FF2B5EF4-FFF2-40B4-BE49-F238E27FC236}">
                <a16:creationId xmlns:a16="http://schemas.microsoft.com/office/drawing/2014/main" id="{299C1A9A-3ABC-308F-5552-6C3B433B364F}"/>
              </a:ext>
            </a:extLst>
          </p:cNvPr>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rPr>
              <a:t>模拟进展</a:t>
            </a:r>
            <a:endParaRPr kumimoji="0" lang="en-US" altLang="zh-CN" sz="2000" b="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7" name="内容占位符 16">
            <a:extLst>
              <a:ext uri="{FF2B5EF4-FFF2-40B4-BE49-F238E27FC236}">
                <a16:creationId xmlns:a16="http://schemas.microsoft.com/office/drawing/2014/main" id="{83B031D6-6A35-C6C1-0493-01BC11E064EE}"/>
              </a:ext>
            </a:extLst>
          </p:cNvPr>
          <p:cNvPicPr>
            <a:picLocks noGrp="1" noChangeAspect="1"/>
          </p:cNvPicPr>
          <p:nvPr>
            <p:ph idx="1"/>
          </p:nvPr>
        </p:nvPicPr>
        <p:blipFill>
          <a:blip r:embed="rId3"/>
          <a:stretch>
            <a:fillRect/>
          </a:stretch>
        </p:blipFill>
        <p:spPr>
          <a:xfrm>
            <a:off x="9093835" y="80645"/>
            <a:ext cx="2741930" cy="648970"/>
          </a:xfrm>
          <a:prstGeom prst="rect">
            <a:avLst/>
          </a:prstGeom>
        </p:spPr>
      </p:pic>
      <p:sp>
        <p:nvSpPr>
          <p:cNvPr id="7" name="文本框 6">
            <a:extLst>
              <a:ext uri="{FF2B5EF4-FFF2-40B4-BE49-F238E27FC236}">
                <a16:creationId xmlns:a16="http://schemas.microsoft.com/office/drawing/2014/main" id="{C6C264C5-FDEE-E62F-F5F9-44C6048072C0}"/>
              </a:ext>
            </a:extLst>
          </p:cNvPr>
          <p:cNvSpPr txBox="1"/>
          <p:nvPr/>
        </p:nvSpPr>
        <p:spPr>
          <a:xfrm>
            <a:off x="509905" y="907282"/>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mj-ea"/>
              <a:ea typeface="+mj-ea"/>
              <a:sym typeface="+mn-ea"/>
            </a:endParaRPr>
          </a:p>
        </p:txBody>
      </p:sp>
      <p:graphicFrame>
        <p:nvGraphicFramePr>
          <p:cNvPr id="5" name="对象 4">
            <a:extLst>
              <a:ext uri="{FF2B5EF4-FFF2-40B4-BE49-F238E27FC236}">
                <a16:creationId xmlns:a16="http://schemas.microsoft.com/office/drawing/2014/main" id="{DDB4A657-2FF6-B8CA-CBA6-49952BCFAA37}"/>
              </a:ext>
            </a:extLst>
          </p:cNvPr>
          <p:cNvGraphicFramePr>
            <a:graphicFrameLocks noChangeAspect="1"/>
          </p:cNvGraphicFramePr>
          <p:nvPr>
            <p:extLst>
              <p:ext uri="{D42A27DB-BD31-4B8C-83A1-F6EECF244321}">
                <p14:modId xmlns:p14="http://schemas.microsoft.com/office/powerpoint/2010/main" val="2814270986"/>
              </p:ext>
            </p:extLst>
          </p:nvPr>
        </p:nvGraphicFramePr>
        <p:xfrm>
          <a:off x="819246" y="2015388"/>
          <a:ext cx="4419444" cy="1267029"/>
        </p:xfrm>
        <a:graphic>
          <a:graphicData uri="http://schemas.openxmlformats.org/presentationml/2006/ole">
            <mc:AlternateContent xmlns:mc="http://schemas.openxmlformats.org/markup-compatibility/2006">
              <mc:Choice xmlns:v="urn:schemas-microsoft-com:vml" Requires="v">
                <p:oleObj name="CS ChemDraw Drawing" r:id="rId4" imgW="3471262" imgH="994922" progId="ChemDraw.Document.6.0">
                  <p:embed/>
                </p:oleObj>
              </mc:Choice>
              <mc:Fallback>
                <p:oleObj name="CS ChemDraw Drawing" r:id="rId4" imgW="3471262" imgH="994922" progId="ChemDraw.Document.6.0">
                  <p:embed/>
                  <p:pic>
                    <p:nvPicPr>
                      <p:cNvPr id="22" name="对象 21">
                        <a:extLst>
                          <a:ext uri="{FF2B5EF4-FFF2-40B4-BE49-F238E27FC236}">
                            <a16:creationId xmlns:a16="http://schemas.microsoft.com/office/drawing/2014/main" id="{103D67B4-47FE-CB5E-5BDD-A2DC2D723927}"/>
                          </a:ext>
                        </a:extLst>
                      </p:cNvPr>
                      <p:cNvPicPr/>
                      <p:nvPr/>
                    </p:nvPicPr>
                    <p:blipFill>
                      <a:blip r:embed="rId5"/>
                      <a:stretch>
                        <a:fillRect/>
                      </a:stretch>
                    </p:blipFill>
                    <p:spPr>
                      <a:xfrm>
                        <a:off x="819246" y="2015388"/>
                        <a:ext cx="4419444" cy="1267029"/>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01309A7B-C936-65F5-6CCB-142B46FCB0CA}"/>
              </a:ext>
            </a:extLst>
          </p:cNvPr>
          <p:cNvSpPr txBox="1"/>
          <p:nvPr/>
        </p:nvSpPr>
        <p:spPr>
          <a:xfrm>
            <a:off x="5700357" y="1320851"/>
            <a:ext cx="1394009" cy="523220"/>
          </a:xfrm>
          <a:prstGeom prst="rect">
            <a:avLst/>
          </a:prstGeom>
          <a:noFill/>
        </p:spPr>
        <p:txBody>
          <a:bodyPr wrap="square">
            <a:spAutoFit/>
          </a:bodyPr>
          <a:lstStyle/>
          <a:p>
            <a:r>
              <a:rPr lang="zh-CN" altLang="en-US" sz="2800" b="1" dirty="0">
                <a:latin typeface="等线" panose="02010600030101010101" pitchFamily="2" charset="-122"/>
                <a:ea typeface="等线" panose="02010600030101010101" pitchFamily="2" charset="-122"/>
              </a:rPr>
              <a:t>醚胺</a:t>
            </a:r>
          </a:p>
        </p:txBody>
      </p:sp>
      <p:sp>
        <p:nvSpPr>
          <p:cNvPr id="10" name="文本框 9">
            <a:extLst>
              <a:ext uri="{FF2B5EF4-FFF2-40B4-BE49-F238E27FC236}">
                <a16:creationId xmlns:a16="http://schemas.microsoft.com/office/drawing/2014/main" id="{C004A48F-C407-A71D-FF78-2CE446E7634D}"/>
              </a:ext>
            </a:extLst>
          </p:cNvPr>
          <p:cNvSpPr txBox="1"/>
          <p:nvPr/>
        </p:nvSpPr>
        <p:spPr>
          <a:xfrm>
            <a:off x="1843715" y="3934614"/>
            <a:ext cx="8621085" cy="2554545"/>
          </a:xfrm>
          <a:prstGeom prst="rect">
            <a:avLst/>
          </a:prstGeom>
          <a:noFill/>
        </p:spPr>
        <p:txBody>
          <a:bodyPr wrap="square" rtlCol="0">
            <a:spAutoFit/>
          </a:bodyPr>
          <a:lstStyle/>
          <a:p>
            <a:r>
              <a:rPr lang="zh-CN" altLang="en-US" sz="2000" b="1" dirty="0">
                <a:latin typeface="等线" panose="02010600030101010101" pitchFamily="2" charset="-122"/>
                <a:ea typeface="等线" panose="02010600030101010101" pitchFamily="2" charset="-122"/>
              </a:rPr>
              <a:t>       聚醚胺（</a:t>
            </a:r>
            <a:r>
              <a:rPr lang="en-US" altLang="zh-CN" sz="2000" b="1" dirty="0">
                <a:latin typeface="等线" panose="02010600030101010101" pitchFamily="2" charset="-122"/>
                <a:ea typeface="等线" panose="02010600030101010101" pitchFamily="2" charset="-122"/>
              </a:rPr>
              <a:t>PEA</a:t>
            </a:r>
            <a:r>
              <a:rPr lang="zh-CN" altLang="en-US" sz="2000" b="1" dirty="0">
                <a:latin typeface="等线" panose="02010600030101010101" pitchFamily="2" charset="-122"/>
                <a:ea typeface="等线" panose="02010600030101010101" pitchFamily="2" charset="-122"/>
              </a:rPr>
              <a:t>）是一类主链为聚醚结构，末端活性官能团为胺基的聚合物。醚胺固化剂的主链上为醚键，该结构具有可挠性、强韧性、耐冲击性，可以有效提高环氧树脂体系的韧性；另一方面，由于分子量较大，固化放热低，速度慢，可以改善环氧树脂固化体系的活性，提高适用期，防止固化发生爆聚倾向。</a:t>
            </a:r>
          </a:p>
          <a:p>
            <a:r>
              <a:rPr lang="zh-CN" altLang="en-US" sz="2000" b="1" dirty="0">
                <a:latin typeface="等线" panose="02010600030101010101" pitchFamily="2" charset="-122"/>
                <a:ea typeface="等线" panose="02010600030101010101" pitchFamily="2" charset="-122"/>
              </a:rPr>
              <a:t>       本课题是在</a:t>
            </a:r>
            <a:r>
              <a:rPr lang="en-US" altLang="zh-CN" sz="2000" b="1" dirty="0">
                <a:latin typeface="等线" panose="02010600030101010101" pitchFamily="2" charset="-122"/>
                <a:ea typeface="等线" panose="02010600030101010101" pitchFamily="2" charset="-122"/>
              </a:rPr>
              <a:t>40℃</a:t>
            </a:r>
            <a:r>
              <a:rPr lang="zh-CN" altLang="en-US" sz="2000" b="1" dirty="0">
                <a:latin typeface="等线" panose="02010600030101010101" pitchFamily="2" charset="-122"/>
                <a:ea typeface="等线" panose="02010600030101010101" pitchFamily="2" charset="-122"/>
              </a:rPr>
              <a:t>下的固化，且要保障不发生爆聚，选用醚胺固化剂就能很好保障体系的适用期。</a:t>
            </a:r>
          </a:p>
          <a:p>
            <a:endParaRPr lang="zh-CN" altLang="en-US" sz="2000" b="1"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038156518"/>
      </p:ext>
    </p:extLst>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AE70B2-8BF9-45C0-BB95-33D1B9D3A854}" type="slidenum">
              <a:rPr lang="zh-CN" altLang="en-US" smtClean="0"/>
              <a:t>15</a:t>
            </a:fld>
            <a:endParaRPr lang="zh-CN" altLang="en-US"/>
          </a:p>
        </p:txBody>
      </p:sp>
      <p:grpSp>
        <p:nvGrpSpPr>
          <p:cNvPr id="2" name="组合 1"/>
          <p:cNvGrpSpPr/>
          <p:nvPr/>
        </p:nvGrpSpPr>
        <p:grpSpPr>
          <a:xfrm>
            <a:off x="335361" y="116633"/>
            <a:ext cx="629872" cy="612768"/>
            <a:chOff x="3070727" y="196457"/>
            <a:chExt cx="692047" cy="673255"/>
          </a:xfrm>
          <a:solidFill>
            <a:schemeClr val="accent1">
              <a:lumMod val="75000"/>
            </a:schemeClr>
          </a:solidFill>
        </p:grpSpPr>
        <p:sp>
          <p:nvSpPr>
            <p:cNvPr id="3" name="平行四边形 2"/>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4" name="直接连接符 13"/>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p>
        </p:txBody>
      </p:sp>
      <p:sp>
        <p:nvSpPr>
          <p:cNvPr id="60" name="圆角矩形 6"/>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框 15"/>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rPr>
              <a:t>模拟进展</a:t>
            </a:r>
            <a:endParaRPr kumimoji="0" lang="en-US" altLang="zh-CN" sz="2000" b="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7" name="内容占位符 16"/>
          <p:cNvPicPr>
            <a:picLocks noGrp="1" noChangeAspect="1"/>
          </p:cNvPicPr>
          <p:nvPr>
            <p:ph idx="1"/>
          </p:nvPr>
        </p:nvPicPr>
        <p:blipFill>
          <a:blip r:embed="rId2"/>
          <a:stretch>
            <a:fillRect/>
          </a:stretch>
        </p:blipFill>
        <p:spPr>
          <a:xfrm>
            <a:off x="9093835" y="80645"/>
            <a:ext cx="2741930" cy="648970"/>
          </a:xfrm>
          <a:prstGeom prst="rect">
            <a:avLst/>
          </a:prstGeom>
        </p:spPr>
      </p:pic>
      <p:sp>
        <p:nvSpPr>
          <p:cNvPr id="7" name="文本框 6"/>
          <p:cNvSpPr txBox="1"/>
          <p:nvPr/>
        </p:nvSpPr>
        <p:spPr>
          <a:xfrm>
            <a:off x="509905" y="867410"/>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mj-ea"/>
              <a:ea typeface="+mj-ea"/>
              <a:sym typeface="+mn-ea"/>
            </a:endParaRPr>
          </a:p>
        </p:txBody>
      </p:sp>
      <p:sp>
        <p:nvSpPr>
          <p:cNvPr id="6" name="文本框 5"/>
          <p:cNvSpPr txBox="1"/>
          <p:nvPr/>
        </p:nvSpPr>
        <p:spPr>
          <a:xfrm>
            <a:off x="676275" y="962954"/>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r>
              <a:rPr lang="zh-CN" altLang="en-US" b="1" dirty="0">
                <a:solidFill>
                  <a:schemeClr val="tx1"/>
                </a:solidFill>
                <a:ea typeface="等线" panose="02010600030101010101" charset="-122"/>
                <a:sym typeface="+mn-ea"/>
              </a:rPr>
              <a:t>模型的反应路线设置</a:t>
            </a:r>
            <a:endParaRPr lang="zh-CN" altLang="en-US" b="1" dirty="0">
              <a:solidFill>
                <a:schemeClr val="tx1"/>
              </a:solidFill>
              <a:latin typeface="+mj-ea"/>
              <a:ea typeface="等线" panose="02010600030101010101" charset="-122"/>
              <a:sym typeface="+mn-ea"/>
            </a:endParaRPr>
          </a:p>
        </p:txBody>
      </p:sp>
      <p:pic>
        <p:nvPicPr>
          <p:cNvPr id="22" name="图片 21">
            <a:extLst>
              <a:ext uri="{FF2B5EF4-FFF2-40B4-BE49-F238E27FC236}">
                <a16:creationId xmlns:a16="http://schemas.microsoft.com/office/drawing/2014/main" id="{7D7BF045-FF0B-6428-9680-8ACD44EC5A53}"/>
              </a:ext>
            </a:extLst>
          </p:cNvPr>
          <p:cNvPicPr>
            <a:picLocks noChangeAspect="1"/>
          </p:cNvPicPr>
          <p:nvPr/>
        </p:nvPicPr>
        <p:blipFill>
          <a:blip r:embed="rId3"/>
          <a:stretch>
            <a:fillRect/>
          </a:stretch>
        </p:blipFill>
        <p:spPr>
          <a:xfrm>
            <a:off x="395070" y="2840457"/>
            <a:ext cx="3153888" cy="1290426"/>
          </a:xfrm>
          <a:prstGeom prst="rect">
            <a:avLst/>
          </a:prstGeom>
        </p:spPr>
      </p:pic>
      <p:pic>
        <p:nvPicPr>
          <p:cNvPr id="23" name="图片 22">
            <a:extLst>
              <a:ext uri="{FF2B5EF4-FFF2-40B4-BE49-F238E27FC236}">
                <a16:creationId xmlns:a16="http://schemas.microsoft.com/office/drawing/2014/main" id="{46F5E4DE-888B-B8B5-45B4-4BADB3E7D15F}"/>
              </a:ext>
            </a:extLst>
          </p:cNvPr>
          <p:cNvPicPr>
            <a:picLocks noChangeAspect="1"/>
          </p:cNvPicPr>
          <p:nvPr/>
        </p:nvPicPr>
        <p:blipFill>
          <a:blip r:embed="rId4"/>
          <a:stretch>
            <a:fillRect/>
          </a:stretch>
        </p:blipFill>
        <p:spPr>
          <a:xfrm>
            <a:off x="4438511" y="1235710"/>
            <a:ext cx="3336979" cy="1788896"/>
          </a:xfrm>
          <a:prstGeom prst="rect">
            <a:avLst/>
          </a:prstGeom>
        </p:spPr>
      </p:pic>
      <p:pic>
        <p:nvPicPr>
          <p:cNvPr id="26" name="图片 25">
            <a:extLst>
              <a:ext uri="{FF2B5EF4-FFF2-40B4-BE49-F238E27FC236}">
                <a16:creationId xmlns:a16="http://schemas.microsoft.com/office/drawing/2014/main" id="{F95225DD-2802-9BE5-AA4A-32924FEE88EB}"/>
              </a:ext>
            </a:extLst>
          </p:cNvPr>
          <p:cNvPicPr>
            <a:picLocks noChangeAspect="1"/>
          </p:cNvPicPr>
          <p:nvPr/>
        </p:nvPicPr>
        <p:blipFill>
          <a:blip r:embed="rId5"/>
          <a:stretch>
            <a:fillRect/>
          </a:stretch>
        </p:blipFill>
        <p:spPr>
          <a:xfrm>
            <a:off x="4445699" y="3180493"/>
            <a:ext cx="5368257" cy="1262180"/>
          </a:xfrm>
          <a:prstGeom prst="rect">
            <a:avLst/>
          </a:prstGeom>
        </p:spPr>
      </p:pic>
      <p:pic>
        <p:nvPicPr>
          <p:cNvPr id="27" name="图片 26">
            <a:extLst>
              <a:ext uri="{FF2B5EF4-FFF2-40B4-BE49-F238E27FC236}">
                <a16:creationId xmlns:a16="http://schemas.microsoft.com/office/drawing/2014/main" id="{96EC9A12-5173-446D-BA63-33618EFD5DEE}"/>
              </a:ext>
            </a:extLst>
          </p:cNvPr>
          <p:cNvPicPr>
            <a:picLocks noChangeAspect="1"/>
          </p:cNvPicPr>
          <p:nvPr/>
        </p:nvPicPr>
        <p:blipFill>
          <a:blip r:embed="rId6"/>
          <a:stretch>
            <a:fillRect/>
          </a:stretch>
        </p:blipFill>
        <p:spPr>
          <a:xfrm>
            <a:off x="4543281" y="4875170"/>
            <a:ext cx="2871508" cy="1160161"/>
          </a:xfrm>
          <a:prstGeom prst="rect">
            <a:avLst/>
          </a:prstGeom>
        </p:spPr>
      </p:pic>
      <p:cxnSp>
        <p:nvCxnSpPr>
          <p:cNvPr id="28" name="直接箭头连接符 27">
            <a:extLst>
              <a:ext uri="{FF2B5EF4-FFF2-40B4-BE49-F238E27FC236}">
                <a16:creationId xmlns:a16="http://schemas.microsoft.com/office/drawing/2014/main" id="{F1352D05-4CC9-371C-E8E1-C35FEFC8F73D}"/>
              </a:ext>
            </a:extLst>
          </p:cNvPr>
          <p:cNvCxnSpPr>
            <a:cxnSpLocks/>
          </p:cNvCxnSpPr>
          <p:nvPr/>
        </p:nvCxnSpPr>
        <p:spPr>
          <a:xfrm flipV="1">
            <a:off x="3436510" y="2605371"/>
            <a:ext cx="733012" cy="6750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B39A8DB9-B2D3-8CF5-FAE7-4CF266C45F4F}"/>
              </a:ext>
            </a:extLst>
          </p:cNvPr>
          <p:cNvCxnSpPr>
            <a:cxnSpLocks/>
          </p:cNvCxnSpPr>
          <p:nvPr/>
        </p:nvCxnSpPr>
        <p:spPr>
          <a:xfrm>
            <a:off x="7775490" y="2015692"/>
            <a:ext cx="7330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279A582C-FF0A-03CE-B7F5-CEA3CF6B2311}"/>
              </a:ext>
            </a:extLst>
          </p:cNvPr>
          <p:cNvCxnSpPr>
            <a:cxnSpLocks/>
          </p:cNvCxnSpPr>
          <p:nvPr/>
        </p:nvCxnSpPr>
        <p:spPr>
          <a:xfrm>
            <a:off x="3436510" y="4252630"/>
            <a:ext cx="854833" cy="5369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8E2DF797-BF4C-1396-DDA1-2433A85D3DFF}"/>
              </a:ext>
            </a:extLst>
          </p:cNvPr>
          <p:cNvCxnSpPr>
            <a:cxnSpLocks/>
          </p:cNvCxnSpPr>
          <p:nvPr/>
        </p:nvCxnSpPr>
        <p:spPr>
          <a:xfrm flipV="1">
            <a:off x="7775490" y="1215862"/>
            <a:ext cx="733012" cy="6750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06FCA033-69CC-A18C-12D0-7A670FF943A3}"/>
              </a:ext>
            </a:extLst>
          </p:cNvPr>
          <p:cNvCxnSpPr>
            <a:cxnSpLocks/>
          </p:cNvCxnSpPr>
          <p:nvPr/>
        </p:nvCxnSpPr>
        <p:spPr>
          <a:xfrm>
            <a:off x="7775490" y="2213359"/>
            <a:ext cx="662340" cy="6270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矩形 36">
            <a:extLst>
              <a:ext uri="{FF2B5EF4-FFF2-40B4-BE49-F238E27FC236}">
                <a16:creationId xmlns:a16="http://schemas.microsoft.com/office/drawing/2014/main" id="{868E62B0-3043-AFA8-F93A-D798F738C98E}"/>
              </a:ext>
            </a:extLst>
          </p:cNvPr>
          <p:cNvSpPr/>
          <p:nvPr/>
        </p:nvSpPr>
        <p:spPr>
          <a:xfrm>
            <a:off x="8576090" y="1012340"/>
            <a:ext cx="2152265" cy="369332"/>
          </a:xfrm>
          <a:prstGeom prst="rect">
            <a:avLst/>
          </a:prstGeom>
          <a:noFill/>
        </p:spPr>
        <p:txBody>
          <a:bodyPr wrap="square" lIns="91440" tIns="45720" rIns="91440" bIns="45720">
            <a:spAutoFit/>
          </a:bodyPr>
          <a:lstStyle/>
          <a:p>
            <a:pPr algn="ctr"/>
            <a:r>
              <a:rPr lang="zh-CN" altLang="en-US" b="0" cap="none" spc="0" dirty="0">
                <a:ln w="0"/>
                <a:solidFill>
                  <a:schemeClr val="tx1"/>
                </a:solidFill>
                <a:effectLst>
                  <a:outerShdw blurRad="38100" dist="19050" dir="2700000" algn="tl" rotWithShape="0">
                    <a:schemeClr val="dk1">
                      <a:alpha val="40000"/>
                    </a:schemeClr>
                  </a:outerShdw>
                </a:effectLst>
              </a:rPr>
              <a:t>无催化</a:t>
            </a:r>
            <a:r>
              <a:rPr lang="zh-CN" altLang="en-US" dirty="0">
                <a:ln w="0"/>
                <a:effectLst>
                  <a:outerShdw blurRad="38100" dist="19050" dir="2700000" algn="tl" rotWithShape="0">
                    <a:schemeClr val="dk1">
                      <a:alpha val="40000"/>
                    </a:schemeClr>
                  </a:outerShdw>
                </a:effectLst>
              </a:rPr>
              <a:t>五元环结构</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
        <p:nvSpPr>
          <p:cNvPr id="38" name="矩形 37">
            <a:extLst>
              <a:ext uri="{FF2B5EF4-FFF2-40B4-BE49-F238E27FC236}">
                <a16:creationId xmlns:a16="http://schemas.microsoft.com/office/drawing/2014/main" id="{A4BFE90B-4178-AD98-1F15-E97D18C7FE05}"/>
              </a:ext>
            </a:extLst>
          </p:cNvPr>
          <p:cNvSpPr/>
          <p:nvPr/>
        </p:nvSpPr>
        <p:spPr>
          <a:xfrm>
            <a:off x="8636559" y="1833807"/>
            <a:ext cx="2031325" cy="369332"/>
          </a:xfrm>
          <a:prstGeom prst="rect">
            <a:avLst/>
          </a:prstGeom>
          <a:noFill/>
        </p:spPr>
        <p:txBody>
          <a:bodyPr wrap="none" lIns="91440" tIns="45720" rIns="91440" bIns="45720">
            <a:spAutoFit/>
          </a:bodyPr>
          <a:lstStyle/>
          <a:p>
            <a:pPr algn="ctr"/>
            <a:r>
              <a:rPr lang="zh-CN" altLang="en-US" b="0" cap="none" spc="0" dirty="0">
                <a:ln w="0"/>
                <a:solidFill>
                  <a:schemeClr val="tx1"/>
                </a:solidFill>
                <a:effectLst>
                  <a:outerShdw blurRad="38100" dist="19050" dir="2700000" algn="tl" rotWithShape="0">
                    <a:schemeClr val="dk1">
                      <a:alpha val="40000"/>
                    </a:schemeClr>
                  </a:outerShdw>
                </a:effectLst>
              </a:rPr>
              <a:t>自催化</a:t>
            </a:r>
            <a:r>
              <a:rPr lang="zh-CN" altLang="en-US" dirty="0">
                <a:ln w="0"/>
                <a:effectLst>
                  <a:outerShdw blurRad="38100" dist="19050" dir="2700000" algn="tl" rotWithShape="0">
                    <a:schemeClr val="dk1">
                      <a:alpha val="40000"/>
                    </a:schemeClr>
                  </a:outerShdw>
                </a:effectLst>
              </a:rPr>
              <a:t>七元环结构</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
        <p:nvSpPr>
          <p:cNvPr id="39" name="矩形 38">
            <a:extLst>
              <a:ext uri="{FF2B5EF4-FFF2-40B4-BE49-F238E27FC236}">
                <a16:creationId xmlns:a16="http://schemas.microsoft.com/office/drawing/2014/main" id="{F84DD2D3-92B4-B857-C28E-4CB7476CCD72}"/>
              </a:ext>
            </a:extLst>
          </p:cNvPr>
          <p:cNvSpPr/>
          <p:nvPr/>
        </p:nvSpPr>
        <p:spPr>
          <a:xfrm>
            <a:off x="8636559" y="2586484"/>
            <a:ext cx="2287807" cy="369332"/>
          </a:xfrm>
          <a:prstGeom prst="rect">
            <a:avLst/>
          </a:prstGeom>
          <a:noFill/>
        </p:spPr>
        <p:txBody>
          <a:bodyPr wrap="none" lIns="91440" tIns="45720" rIns="91440" bIns="45720">
            <a:spAutoFit/>
          </a:bodyPr>
          <a:lstStyle/>
          <a:p>
            <a:pPr algn="ctr"/>
            <a:r>
              <a:rPr lang="zh-CN" altLang="en-US" dirty="0">
                <a:ln w="0"/>
                <a:effectLst>
                  <a:outerShdw blurRad="38100" dist="19050" dir="2700000" algn="tl" rotWithShape="0">
                    <a:schemeClr val="dk1">
                      <a:alpha val="40000"/>
                    </a:schemeClr>
                  </a:outerShdw>
                </a:effectLst>
              </a:rPr>
              <a:t>类环分步离子态反应</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cxnSp>
        <p:nvCxnSpPr>
          <p:cNvPr id="46" name="直接箭头连接符 45">
            <a:extLst>
              <a:ext uri="{FF2B5EF4-FFF2-40B4-BE49-F238E27FC236}">
                <a16:creationId xmlns:a16="http://schemas.microsoft.com/office/drawing/2014/main" id="{7693048D-0332-8708-CBA5-24C99B8298B8}"/>
              </a:ext>
            </a:extLst>
          </p:cNvPr>
          <p:cNvCxnSpPr>
            <a:cxnSpLocks/>
          </p:cNvCxnSpPr>
          <p:nvPr/>
        </p:nvCxnSpPr>
        <p:spPr>
          <a:xfrm flipV="1">
            <a:off x="7526149" y="3505760"/>
            <a:ext cx="982353" cy="26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接箭头连接符 47">
            <a:extLst>
              <a:ext uri="{FF2B5EF4-FFF2-40B4-BE49-F238E27FC236}">
                <a16:creationId xmlns:a16="http://schemas.microsoft.com/office/drawing/2014/main" id="{BD2AAE75-BEBF-8103-D225-EEEE09C45CEA}"/>
              </a:ext>
            </a:extLst>
          </p:cNvPr>
          <p:cNvCxnSpPr>
            <a:cxnSpLocks/>
          </p:cNvCxnSpPr>
          <p:nvPr/>
        </p:nvCxnSpPr>
        <p:spPr>
          <a:xfrm>
            <a:off x="7526149" y="3938257"/>
            <a:ext cx="973560" cy="3071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矩形 49">
            <a:extLst>
              <a:ext uri="{FF2B5EF4-FFF2-40B4-BE49-F238E27FC236}">
                <a16:creationId xmlns:a16="http://schemas.microsoft.com/office/drawing/2014/main" id="{31AEBA9E-2430-AC55-6439-9C0886182E9C}"/>
              </a:ext>
            </a:extLst>
          </p:cNvPr>
          <p:cNvSpPr/>
          <p:nvPr/>
        </p:nvSpPr>
        <p:spPr>
          <a:xfrm>
            <a:off x="8647313" y="3362432"/>
            <a:ext cx="2095445" cy="369332"/>
          </a:xfrm>
          <a:prstGeom prst="rect">
            <a:avLst/>
          </a:prstGeom>
          <a:noFill/>
        </p:spPr>
        <p:txBody>
          <a:bodyPr wrap="none" lIns="91440" tIns="45720" rIns="91440" bIns="45720">
            <a:spAutoFit/>
          </a:bodyPr>
          <a:lstStyle/>
          <a:p>
            <a:pPr algn="ctr"/>
            <a:r>
              <a:rPr lang="zh-CN" altLang="en-US" dirty="0">
                <a:ln w="0"/>
                <a:effectLst>
                  <a:outerShdw blurRad="38100" dist="19050" dir="2700000" algn="tl" rotWithShape="0">
                    <a:schemeClr val="dk1">
                      <a:alpha val="40000"/>
                    </a:schemeClr>
                  </a:outerShdw>
                </a:effectLst>
              </a:rPr>
              <a:t>无催化无元环结构</a:t>
            </a:r>
          </a:p>
        </p:txBody>
      </p:sp>
      <p:sp>
        <p:nvSpPr>
          <p:cNvPr id="51" name="矩形 50">
            <a:extLst>
              <a:ext uri="{FF2B5EF4-FFF2-40B4-BE49-F238E27FC236}">
                <a16:creationId xmlns:a16="http://schemas.microsoft.com/office/drawing/2014/main" id="{4DBC3F08-943A-D620-4897-9FAAE8290B32}"/>
              </a:ext>
            </a:extLst>
          </p:cNvPr>
          <p:cNvSpPr/>
          <p:nvPr/>
        </p:nvSpPr>
        <p:spPr>
          <a:xfrm>
            <a:off x="8661738" y="4060750"/>
            <a:ext cx="2048959" cy="369332"/>
          </a:xfrm>
          <a:prstGeom prst="rect">
            <a:avLst/>
          </a:prstGeom>
          <a:noFill/>
        </p:spPr>
        <p:txBody>
          <a:bodyPr wrap="none" lIns="91440" tIns="45720" rIns="91440" bIns="45720">
            <a:spAutoFit/>
          </a:bodyPr>
          <a:lstStyle/>
          <a:p>
            <a:pPr algn="ctr"/>
            <a:r>
              <a:rPr lang="zh-CN" altLang="en-US" dirty="0">
                <a:ln w="0"/>
                <a:effectLst>
                  <a:outerShdw blurRad="38100" dist="19050" dir="2700000" algn="tl" rotWithShape="0">
                    <a:schemeClr val="dk1">
                      <a:alpha val="40000"/>
                    </a:schemeClr>
                  </a:outerShdw>
                </a:effectLst>
              </a:rPr>
              <a:t>叔胺催化分步反应</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cxnSp>
        <p:nvCxnSpPr>
          <p:cNvPr id="55" name="直接箭头连接符 54">
            <a:extLst>
              <a:ext uri="{FF2B5EF4-FFF2-40B4-BE49-F238E27FC236}">
                <a16:creationId xmlns:a16="http://schemas.microsoft.com/office/drawing/2014/main" id="{4846B615-29BD-C20C-C5B5-D0C93A36AE9C}"/>
              </a:ext>
            </a:extLst>
          </p:cNvPr>
          <p:cNvCxnSpPr>
            <a:cxnSpLocks/>
          </p:cNvCxnSpPr>
          <p:nvPr/>
        </p:nvCxnSpPr>
        <p:spPr>
          <a:xfrm>
            <a:off x="7613964" y="5441663"/>
            <a:ext cx="8857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矩形 55">
            <a:extLst>
              <a:ext uri="{FF2B5EF4-FFF2-40B4-BE49-F238E27FC236}">
                <a16:creationId xmlns:a16="http://schemas.microsoft.com/office/drawing/2014/main" id="{07FAAA19-6392-AFDD-4121-5B40C7E02B12}"/>
              </a:ext>
            </a:extLst>
          </p:cNvPr>
          <p:cNvSpPr/>
          <p:nvPr/>
        </p:nvSpPr>
        <p:spPr>
          <a:xfrm>
            <a:off x="8707449" y="5238141"/>
            <a:ext cx="2048959" cy="369332"/>
          </a:xfrm>
          <a:prstGeom prst="rect">
            <a:avLst/>
          </a:prstGeom>
          <a:noFill/>
        </p:spPr>
        <p:txBody>
          <a:bodyPr wrap="square" lIns="91440" tIns="45720" rIns="91440" bIns="45720">
            <a:spAutoFit/>
          </a:bodyPr>
          <a:lstStyle/>
          <a:p>
            <a:pPr algn="ctr"/>
            <a:r>
              <a:rPr lang="zh-CN" altLang="en-US" b="0" cap="none" spc="0" dirty="0">
                <a:ln w="0"/>
                <a:solidFill>
                  <a:schemeClr val="tx1"/>
                </a:solidFill>
                <a:effectLst>
                  <a:outerShdw blurRad="38100" dist="19050" dir="2700000" algn="tl" rotWithShape="0">
                    <a:schemeClr val="dk1">
                      <a:alpha val="40000"/>
                    </a:schemeClr>
                  </a:outerShdw>
                </a:effectLst>
              </a:rPr>
              <a:t>无催化</a:t>
            </a:r>
            <a:r>
              <a:rPr lang="zh-CN" altLang="en-US" dirty="0">
                <a:ln w="0"/>
                <a:effectLst>
                  <a:outerShdw blurRad="38100" dist="19050" dir="2700000" algn="tl" rotWithShape="0">
                    <a:schemeClr val="dk1">
                      <a:alpha val="40000"/>
                    </a:schemeClr>
                  </a:outerShdw>
                </a:effectLst>
              </a:rPr>
              <a:t>五元环结构</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61DCA-8951-B3A8-00D1-1CAC01580C3E}"/>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44846C1-1FA0-E297-068A-379F80000865}"/>
              </a:ext>
            </a:extLst>
          </p:cNvPr>
          <p:cNvSpPr>
            <a:spLocks noGrp="1"/>
          </p:cNvSpPr>
          <p:nvPr>
            <p:ph type="sldNum" sz="quarter" idx="12"/>
          </p:nvPr>
        </p:nvSpPr>
        <p:spPr/>
        <p:txBody>
          <a:bodyPr/>
          <a:lstStyle/>
          <a:p>
            <a:fld id="{49AE70B2-8BF9-45C0-BB95-33D1B9D3A854}" type="slidenum">
              <a:rPr lang="zh-CN" altLang="en-US" smtClean="0"/>
              <a:t>16</a:t>
            </a:fld>
            <a:endParaRPr lang="zh-CN" altLang="en-US"/>
          </a:p>
        </p:txBody>
      </p:sp>
      <p:grpSp>
        <p:nvGrpSpPr>
          <p:cNvPr id="2" name="组合 1">
            <a:extLst>
              <a:ext uri="{FF2B5EF4-FFF2-40B4-BE49-F238E27FC236}">
                <a16:creationId xmlns:a16="http://schemas.microsoft.com/office/drawing/2014/main" id="{39829123-349A-6D83-6C4D-CE7E38DD8D90}"/>
              </a:ext>
            </a:extLst>
          </p:cNvPr>
          <p:cNvGrpSpPr/>
          <p:nvPr/>
        </p:nvGrpSpPr>
        <p:grpSpPr>
          <a:xfrm>
            <a:off x="335361" y="116633"/>
            <a:ext cx="629872" cy="612768"/>
            <a:chOff x="3070727" y="196457"/>
            <a:chExt cx="692047" cy="673255"/>
          </a:xfrm>
          <a:solidFill>
            <a:schemeClr val="accent1">
              <a:lumMod val="75000"/>
            </a:schemeClr>
          </a:solidFill>
        </p:grpSpPr>
        <p:sp>
          <p:nvSpPr>
            <p:cNvPr id="3" name="平行四边形 2">
              <a:extLst>
                <a:ext uri="{FF2B5EF4-FFF2-40B4-BE49-F238E27FC236}">
                  <a16:creationId xmlns:a16="http://schemas.microsoft.com/office/drawing/2014/main" id="{9345DF7F-4EEA-BE84-03B5-59B515AE8548}"/>
                </a:ext>
              </a:extLst>
            </p:cNvPr>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a:extLst>
                <a:ext uri="{FF2B5EF4-FFF2-40B4-BE49-F238E27FC236}">
                  <a16:creationId xmlns:a16="http://schemas.microsoft.com/office/drawing/2014/main" id="{0EEC1A8B-8DD9-D30D-FAA5-1A5B2A11E1DC}"/>
                </a:ext>
              </a:extLst>
            </p:cNvPr>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4" name="直接连接符 13">
            <a:extLst>
              <a:ext uri="{FF2B5EF4-FFF2-40B4-BE49-F238E27FC236}">
                <a16:creationId xmlns:a16="http://schemas.microsoft.com/office/drawing/2014/main" id="{1C1ACB0B-FA92-B167-2D83-C0D78489FF98}"/>
              </a:ext>
            </a:extLst>
          </p:cNvPr>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a:extLst>
              <a:ext uri="{FF2B5EF4-FFF2-40B4-BE49-F238E27FC236}">
                <a16:creationId xmlns:a16="http://schemas.microsoft.com/office/drawing/2014/main" id="{8CDA3203-C522-DCF0-906C-F1480A7950D7}"/>
              </a:ext>
            </a:extLst>
          </p:cNvPr>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p>
        </p:txBody>
      </p:sp>
      <p:sp>
        <p:nvSpPr>
          <p:cNvPr id="60" name="圆角矩形 6">
            <a:extLst>
              <a:ext uri="{FF2B5EF4-FFF2-40B4-BE49-F238E27FC236}">
                <a16:creationId xmlns:a16="http://schemas.microsoft.com/office/drawing/2014/main" id="{16987B14-61F4-E597-44A3-3F810D287390}"/>
              </a:ext>
            </a:extLst>
          </p:cNvPr>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框 15">
            <a:extLst>
              <a:ext uri="{FF2B5EF4-FFF2-40B4-BE49-F238E27FC236}">
                <a16:creationId xmlns:a16="http://schemas.microsoft.com/office/drawing/2014/main" id="{CA24FDF0-2A84-134F-EBEE-889A46D2E81A}"/>
              </a:ext>
            </a:extLst>
          </p:cNvPr>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rPr>
              <a:t>模拟进展</a:t>
            </a:r>
            <a:endParaRPr kumimoji="0" lang="en-US" altLang="zh-CN" sz="2000" b="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7" name="内容占位符 16">
            <a:extLst>
              <a:ext uri="{FF2B5EF4-FFF2-40B4-BE49-F238E27FC236}">
                <a16:creationId xmlns:a16="http://schemas.microsoft.com/office/drawing/2014/main" id="{282F0457-113F-774F-9A4A-F2D5431533F6}"/>
              </a:ext>
            </a:extLst>
          </p:cNvPr>
          <p:cNvPicPr>
            <a:picLocks noGrp="1" noChangeAspect="1"/>
          </p:cNvPicPr>
          <p:nvPr>
            <p:ph idx="1"/>
          </p:nvPr>
        </p:nvPicPr>
        <p:blipFill>
          <a:blip r:embed="rId2"/>
          <a:stretch>
            <a:fillRect/>
          </a:stretch>
        </p:blipFill>
        <p:spPr>
          <a:xfrm>
            <a:off x="9093835" y="80645"/>
            <a:ext cx="2741930" cy="648970"/>
          </a:xfrm>
          <a:prstGeom prst="rect">
            <a:avLst/>
          </a:prstGeom>
        </p:spPr>
      </p:pic>
      <p:sp>
        <p:nvSpPr>
          <p:cNvPr id="7" name="文本框 6">
            <a:extLst>
              <a:ext uri="{FF2B5EF4-FFF2-40B4-BE49-F238E27FC236}">
                <a16:creationId xmlns:a16="http://schemas.microsoft.com/office/drawing/2014/main" id="{3313A5D2-5C47-26FD-93B0-66765D5CFE0C}"/>
              </a:ext>
            </a:extLst>
          </p:cNvPr>
          <p:cNvSpPr txBox="1"/>
          <p:nvPr/>
        </p:nvSpPr>
        <p:spPr>
          <a:xfrm>
            <a:off x="4075895" y="959485"/>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mj-ea"/>
              <a:ea typeface="+mj-ea"/>
              <a:sym typeface="+mn-ea"/>
            </a:endParaRPr>
          </a:p>
        </p:txBody>
      </p:sp>
      <p:graphicFrame>
        <p:nvGraphicFramePr>
          <p:cNvPr id="8" name="对象 7">
            <a:extLst>
              <a:ext uri="{FF2B5EF4-FFF2-40B4-BE49-F238E27FC236}">
                <a16:creationId xmlns:a16="http://schemas.microsoft.com/office/drawing/2014/main" id="{FA20A459-1856-485F-7852-14481075A342}"/>
              </a:ext>
            </a:extLst>
          </p:cNvPr>
          <p:cNvGraphicFramePr>
            <a:graphicFrameLocks noChangeAspect="1"/>
          </p:cNvGraphicFramePr>
          <p:nvPr>
            <p:extLst>
              <p:ext uri="{D42A27DB-BD31-4B8C-83A1-F6EECF244321}">
                <p14:modId xmlns:p14="http://schemas.microsoft.com/office/powerpoint/2010/main" val="1258599700"/>
              </p:ext>
            </p:extLst>
          </p:nvPr>
        </p:nvGraphicFramePr>
        <p:xfrm>
          <a:off x="3774105" y="1143635"/>
          <a:ext cx="5718175" cy="1954213"/>
        </p:xfrm>
        <a:graphic>
          <a:graphicData uri="http://schemas.openxmlformats.org/presentationml/2006/ole">
            <mc:AlternateContent xmlns:mc="http://schemas.openxmlformats.org/markup-compatibility/2006">
              <mc:Choice xmlns:v="urn:schemas-microsoft-com:vml" Requires="v">
                <p:oleObj name="CS ChemDraw Drawing" r:id="rId3" imgW="5717689" imgH="1954914" progId="ChemDraw.Document.6.0">
                  <p:embed/>
                </p:oleObj>
              </mc:Choice>
              <mc:Fallback>
                <p:oleObj name="CS ChemDraw Drawing" r:id="rId3" imgW="5717689" imgH="1954914" progId="ChemDraw.Document.6.0">
                  <p:embed/>
                  <p:pic>
                    <p:nvPicPr>
                      <p:cNvPr id="0" name=""/>
                      <p:cNvPicPr/>
                      <p:nvPr/>
                    </p:nvPicPr>
                    <p:blipFill>
                      <a:blip r:embed="rId4"/>
                      <a:stretch>
                        <a:fillRect/>
                      </a:stretch>
                    </p:blipFill>
                    <p:spPr>
                      <a:xfrm>
                        <a:off x="3774105" y="1143635"/>
                        <a:ext cx="5718175" cy="1954213"/>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01248AFA-1359-E2AF-B42E-1408779BD226}"/>
              </a:ext>
            </a:extLst>
          </p:cNvPr>
          <p:cNvSpPr txBox="1"/>
          <p:nvPr/>
        </p:nvSpPr>
        <p:spPr>
          <a:xfrm>
            <a:off x="460634" y="1053625"/>
            <a:ext cx="3441410" cy="369332"/>
          </a:xfrm>
          <a:prstGeom prst="rect">
            <a:avLst/>
          </a:prstGeom>
          <a:noFill/>
        </p:spPr>
        <p:txBody>
          <a:bodyPr wrap="square" rtlCol="0">
            <a:spAutoFit/>
          </a:bodyPr>
          <a:lstStyle/>
          <a:p>
            <a:r>
              <a:rPr lang="en-US" altLang="zh-CN" b="1" dirty="0">
                <a:latin typeface="等线" panose="02010600030101010101" pitchFamily="2" charset="-122"/>
                <a:ea typeface="等线" panose="02010600030101010101" pitchFamily="2" charset="-122"/>
              </a:rPr>
              <a:t>DGEBA</a:t>
            </a:r>
            <a:r>
              <a:rPr lang="zh-CN" altLang="en-US" b="1" dirty="0">
                <a:latin typeface="等线" panose="02010600030101010101" pitchFamily="2" charset="-122"/>
                <a:ea typeface="等线" panose="02010600030101010101" pitchFamily="2" charset="-122"/>
              </a:rPr>
              <a:t>、</a:t>
            </a:r>
            <a:r>
              <a:rPr lang="en-US" altLang="zh-CN" b="1" dirty="0">
                <a:latin typeface="等线" panose="02010600030101010101" pitchFamily="2" charset="-122"/>
                <a:ea typeface="等线" panose="02010600030101010101" pitchFamily="2" charset="-122"/>
              </a:rPr>
              <a:t>T33</a:t>
            </a:r>
            <a:r>
              <a:rPr lang="zh-CN" altLang="en-US" b="1" dirty="0">
                <a:latin typeface="等线" panose="02010600030101010101" pitchFamily="2" charset="-122"/>
                <a:ea typeface="等线" panose="02010600030101010101" pitchFamily="2" charset="-122"/>
              </a:rPr>
              <a:t>（醚胺）开环机理</a:t>
            </a:r>
          </a:p>
        </p:txBody>
      </p:sp>
      <p:sp>
        <p:nvSpPr>
          <p:cNvPr id="19" name="文本框 18">
            <a:extLst>
              <a:ext uri="{FF2B5EF4-FFF2-40B4-BE49-F238E27FC236}">
                <a16:creationId xmlns:a16="http://schemas.microsoft.com/office/drawing/2014/main" id="{20A61068-A558-63CB-6D09-854C952DA267}"/>
              </a:ext>
            </a:extLst>
          </p:cNvPr>
          <p:cNvSpPr txBox="1"/>
          <p:nvPr/>
        </p:nvSpPr>
        <p:spPr>
          <a:xfrm>
            <a:off x="952643" y="3252745"/>
            <a:ext cx="3062210" cy="3139321"/>
          </a:xfrm>
          <a:prstGeom prst="rect">
            <a:avLst/>
          </a:prstGeom>
          <a:noFill/>
        </p:spPr>
        <p:txBody>
          <a:bodyPr wrap="square">
            <a:spAutoFit/>
          </a:bodyPr>
          <a:lstStyle/>
          <a:p>
            <a:r>
              <a:rPr lang="zh-CN" altLang="en-US" b="1" dirty="0">
                <a:ea typeface="等线" panose="02010600030101010101" charset="-122"/>
              </a:rPr>
              <a:t>       环氧化合物的分子结构中含有一个含氧三元环</a:t>
            </a:r>
            <a:r>
              <a:rPr lang="en-US" altLang="zh-CN" b="1" dirty="0">
                <a:ea typeface="等线" panose="02010600030101010101" charset="-122"/>
              </a:rPr>
              <a:t>,</a:t>
            </a:r>
            <a:r>
              <a:rPr lang="zh-CN" altLang="en-US" b="1" dirty="0">
                <a:ea typeface="等线" panose="02010600030101010101" charset="-122"/>
              </a:rPr>
              <a:t> 这种结构具有很强的反应活性</a:t>
            </a:r>
            <a:r>
              <a:rPr lang="en-US" altLang="zh-CN" b="1" dirty="0">
                <a:ea typeface="等线" panose="02010600030101010101" charset="-122"/>
              </a:rPr>
              <a:t>,</a:t>
            </a:r>
            <a:r>
              <a:rPr lang="zh-CN" altLang="en-US" b="1" dirty="0">
                <a:ea typeface="等线" panose="02010600030101010101" charset="-122"/>
              </a:rPr>
              <a:t>可以与各种亲电试剂发生反应。</a:t>
            </a:r>
            <a:endParaRPr lang="en-US" altLang="zh-CN" b="1" dirty="0">
              <a:ea typeface="等线" panose="02010600030101010101" charset="-122"/>
            </a:endParaRPr>
          </a:p>
          <a:p>
            <a:r>
              <a:rPr lang="en-US" altLang="zh-CN" b="1" dirty="0">
                <a:ea typeface="等线" panose="02010600030101010101" charset="-122"/>
              </a:rPr>
              <a:t>        </a:t>
            </a:r>
            <a:r>
              <a:rPr lang="zh-CN" altLang="en-US" b="1" dirty="0">
                <a:ea typeface="等线" panose="02010600030101010101" charset="-122"/>
              </a:rPr>
              <a:t>环氧基的反应活性来自于其分子中的张力</a:t>
            </a:r>
            <a:r>
              <a:rPr lang="en-US" altLang="zh-CN" b="1" dirty="0">
                <a:ea typeface="等线" panose="02010600030101010101" charset="-122"/>
              </a:rPr>
              <a:t>,</a:t>
            </a:r>
            <a:r>
              <a:rPr lang="zh-CN" altLang="en-US" b="1" dirty="0">
                <a:ea typeface="等线" panose="02010600030101010101" charset="-122"/>
              </a:rPr>
              <a:t>张力越大</a:t>
            </a:r>
            <a:r>
              <a:rPr lang="en-US" altLang="zh-CN" b="1" dirty="0">
                <a:ea typeface="等线" panose="02010600030101010101" charset="-122"/>
              </a:rPr>
              <a:t>,</a:t>
            </a:r>
            <a:r>
              <a:rPr lang="zh-CN" altLang="en-US" b="1" dirty="0">
                <a:ea typeface="等线" panose="02010600030101010101" charset="-122"/>
              </a:rPr>
              <a:t>反应活性就越高。因此</a:t>
            </a:r>
            <a:r>
              <a:rPr lang="en-US" altLang="zh-CN" b="1" dirty="0">
                <a:ea typeface="等线" panose="02010600030101010101" charset="-122"/>
              </a:rPr>
              <a:t>,</a:t>
            </a:r>
            <a:r>
              <a:rPr lang="zh-CN" altLang="en-US" b="1" dirty="0">
                <a:ea typeface="等线" panose="02010600030101010101" charset="-122"/>
              </a:rPr>
              <a:t>环氧化合物中的三元环呈现扭曲的结构</a:t>
            </a:r>
            <a:r>
              <a:rPr lang="en-US" altLang="zh-CN" b="1" dirty="0">
                <a:ea typeface="等线" panose="02010600030101010101" charset="-122"/>
              </a:rPr>
              <a:t>,</a:t>
            </a:r>
            <a:r>
              <a:rPr lang="zh-CN" altLang="en-US" b="1" dirty="0">
                <a:ea typeface="等线" panose="02010600030101010101" charset="-122"/>
              </a:rPr>
              <a:t>使得环上的氧原子与周围的原子之间的键角变小</a:t>
            </a:r>
            <a:r>
              <a:rPr lang="en-US" altLang="zh-CN" b="1" dirty="0">
                <a:ea typeface="等线" panose="02010600030101010101" charset="-122"/>
              </a:rPr>
              <a:t>,</a:t>
            </a:r>
            <a:r>
              <a:rPr lang="zh-CN" altLang="en-US" b="1" dirty="0">
                <a:ea typeface="等线" panose="02010600030101010101" charset="-122"/>
              </a:rPr>
              <a:t>从而增加了键的张力。</a:t>
            </a:r>
          </a:p>
        </p:txBody>
      </p:sp>
      <p:sp>
        <p:nvSpPr>
          <p:cNvPr id="20" name="矩形 19">
            <a:extLst>
              <a:ext uri="{FF2B5EF4-FFF2-40B4-BE49-F238E27FC236}">
                <a16:creationId xmlns:a16="http://schemas.microsoft.com/office/drawing/2014/main" id="{A8D5B709-0A69-FFC4-C4B0-2A01DC7BCD3E}"/>
              </a:ext>
            </a:extLst>
          </p:cNvPr>
          <p:cNvSpPr/>
          <p:nvPr/>
        </p:nvSpPr>
        <p:spPr>
          <a:xfrm>
            <a:off x="908385" y="3182961"/>
            <a:ext cx="3122045" cy="323563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35AE415D-0D46-144B-6201-9EC14508B5EA}"/>
              </a:ext>
            </a:extLst>
          </p:cNvPr>
          <p:cNvSpPr txBox="1"/>
          <p:nvPr/>
        </p:nvSpPr>
        <p:spPr>
          <a:xfrm>
            <a:off x="4429352" y="3237247"/>
            <a:ext cx="2648255" cy="3139321"/>
          </a:xfrm>
          <a:prstGeom prst="rect">
            <a:avLst/>
          </a:prstGeom>
          <a:noFill/>
        </p:spPr>
        <p:txBody>
          <a:bodyPr wrap="square">
            <a:spAutoFit/>
          </a:bodyPr>
          <a:lstStyle/>
          <a:p>
            <a:r>
              <a:rPr lang="zh-CN" altLang="en-US" b="1" dirty="0">
                <a:ea typeface="等线" panose="02010600030101010101" charset="-122"/>
              </a:rPr>
              <a:t>       氨基化合物的分子结构中含有一个或多个氨基基团</a:t>
            </a:r>
            <a:r>
              <a:rPr lang="en-US" altLang="zh-CN" b="1" dirty="0">
                <a:ea typeface="等线" panose="02010600030101010101" charset="-122"/>
              </a:rPr>
              <a:t>,</a:t>
            </a:r>
            <a:r>
              <a:rPr lang="zh-CN" altLang="en-US" b="1" dirty="0">
                <a:ea typeface="等线" panose="02010600030101010101" charset="-122"/>
              </a:rPr>
              <a:t>通常用</a:t>
            </a:r>
            <a:r>
              <a:rPr lang="en-US" altLang="zh-CN" b="1" dirty="0">
                <a:ea typeface="等线" panose="02010600030101010101" charset="-122"/>
              </a:rPr>
              <a:t>NH2</a:t>
            </a:r>
            <a:r>
              <a:rPr lang="zh-CN" altLang="en-US" b="1" dirty="0">
                <a:ea typeface="等线" panose="02010600030101010101" charset="-122"/>
              </a:rPr>
              <a:t>表示。氨基基团可以作为亲核试剂</a:t>
            </a:r>
            <a:r>
              <a:rPr lang="en-US" altLang="zh-CN" b="1" dirty="0">
                <a:ea typeface="等线" panose="02010600030101010101" charset="-122"/>
              </a:rPr>
              <a:t>,</a:t>
            </a:r>
            <a:r>
              <a:rPr lang="zh-CN" altLang="en-US" b="1" dirty="0">
                <a:ea typeface="等线" panose="02010600030101010101" charset="-122"/>
              </a:rPr>
              <a:t>与电子亏损较大的化合物发生亲核反应。氨基基团中的氮原子带有孤对电子</a:t>
            </a:r>
            <a:r>
              <a:rPr lang="en-US" altLang="zh-CN" b="1" dirty="0">
                <a:ea typeface="等线" panose="02010600030101010101" charset="-122"/>
              </a:rPr>
              <a:t>,</a:t>
            </a:r>
            <a:r>
              <a:rPr lang="zh-CN" altLang="en-US" b="1" dirty="0">
                <a:ea typeface="等线" panose="02010600030101010101" charset="-122"/>
              </a:rPr>
              <a:t>具有强的亲核性。因此</a:t>
            </a:r>
            <a:r>
              <a:rPr lang="en-US" altLang="zh-CN" b="1" dirty="0">
                <a:ea typeface="等线" panose="02010600030101010101" charset="-122"/>
              </a:rPr>
              <a:t>,</a:t>
            </a:r>
            <a:r>
              <a:rPr lang="zh-CN" altLang="en-US" b="1" dirty="0">
                <a:ea typeface="等线" panose="02010600030101010101" charset="-122"/>
              </a:rPr>
              <a:t>氨基化合物可以与环氧化合物发生亲核开环反应。</a:t>
            </a:r>
          </a:p>
        </p:txBody>
      </p:sp>
      <p:sp>
        <p:nvSpPr>
          <p:cNvPr id="24" name="矩形 23">
            <a:extLst>
              <a:ext uri="{FF2B5EF4-FFF2-40B4-BE49-F238E27FC236}">
                <a16:creationId xmlns:a16="http://schemas.microsoft.com/office/drawing/2014/main" id="{FC7D5B97-4FBD-40C0-736F-BD3670BA0141}"/>
              </a:ext>
            </a:extLst>
          </p:cNvPr>
          <p:cNvSpPr/>
          <p:nvPr/>
        </p:nvSpPr>
        <p:spPr>
          <a:xfrm>
            <a:off x="4385094" y="3167463"/>
            <a:ext cx="2700001" cy="323563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77DA9ABF-355D-3C50-D98D-7977D86ABDCE}"/>
              </a:ext>
            </a:extLst>
          </p:cNvPr>
          <p:cNvSpPr txBox="1"/>
          <p:nvPr/>
        </p:nvSpPr>
        <p:spPr>
          <a:xfrm>
            <a:off x="7293552" y="3247658"/>
            <a:ext cx="4181902" cy="3139321"/>
          </a:xfrm>
          <a:prstGeom prst="rect">
            <a:avLst/>
          </a:prstGeom>
          <a:noFill/>
        </p:spPr>
        <p:txBody>
          <a:bodyPr wrap="square">
            <a:spAutoFit/>
          </a:bodyPr>
          <a:lstStyle/>
          <a:p>
            <a:r>
              <a:rPr lang="zh-CN" altLang="en-US" b="1" dirty="0">
                <a:ea typeface="等线" panose="02010600030101010101" charset="-122"/>
              </a:rPr>
              <a:t>       环氧与氨基开环反应是一种亲核取代反应</a:t>
            </a:r>
            <a:r>
              <a:rPr lang="en-US" altLang="zh-CN" b="1" dirty="0">
                <a:ea typeface="等线" panose="02010600030101010101" charset="-122"/>
              </a:rPr>
              <a:t>,</a:t>
            </a:r>
            <a:r>
              <a:rPr lang="zh-CN" altLang="en-US" b="1" dirty="0">
                <a:ea typeface="等线" panose="02010600030101010101" charset="-122"/>
              </a:rPr>
              <a:t>其反应机理如下</a:t>
            </a:r>
            <a:r>
              <a:rPr lang="en-US" altLang="zh-CN" b="1" dirty="0">
                <a:ea typeface="等线" panose="02010600030101010101" charset="-122"/>
              </a:rPr>
              <a:t>:1</a:t>
            </a:r>
            <a:r>
              <a:rPr lang="zh-CN" altLang="en-US" b="1" dirty="0">
                <a:ea typeface="等线" panose="02010600030101010101" charset="-122"/>
              </a:rPr>
              <a:t>、氨基进攻</a:t>
            </a:r>
            <a:r>
              <a:rPr lang="en-US" altLang="zh-CN" b="1" dirty="0">
                <a:ea typeface="等线" panose="02010600030101010101" charset="-122"/>
              </a:rPr>
              <a:t>:</a:t>
            </a:r>
            <a:r>
              <a:rPr lang="zh-CN" altLang="en-US" b="1" dirty="0">
                <a:ea typeface="等线" panose="02010600030101010101" charset="-122"/>
              </a:rPr>
              <a:t>氨基基团中的氮原子带有孤对电子</a:t>
            </a:r>
            <a:r>
              <a:rPr lang="en-US" altLang="zh-CN" b="1" dirty="0">
                <a:ea typeface="等线" panose="02010600030101010101" charset="-122"/>
              </a:rPr>
              <a:t>,</a:t>
            </a:r>
            <a:r>
              <a:rPr lang="zh-CN" altLang="en-US" b="1" dirty="0">
                <a:ea typeface="等线" panose="02010600030101010101" charset="-122"/>
              </a:rPr>
              <a:t>可以作为亲核试剂攻击环氧化合物中的环氧基。</a:t>
            </a:r>
            <a:r>
              <a:rPr lang="en-US" altLang="zh-CN" b="1" dirty="0">
                <a:ea typeface="等线" panose="02010600030101010101" charset="-122"/>
              </a:rPr>
              <a:t>2</a:t>
            </a:r>
            <a:r>
              <a:rPr lang="zh-CN" altLang="en-US" b="1" dirty="0">
                <a:ea typeface="等线" panose="02010600030101010101" charset="-122"/>
              </a:rPr>
              <a:t>、环氧开环</a:t>
            </a:r>
            <a:r>
              <a:rPr lang="en-US" altLang="zh-CN" b="1" dirty="0">
                <a:ea typeface="等线" panose="02010600030101010101" charset="-122"/>
              </a:rPr>
              <a:t>:</a:t>
            </a:r>
            <a:r>
              <a:rPr lang="zh-CN" altLang="en-US" b="1" dirty="0">
                <a:ea typeface="等线" panose="02010600030101010101" charset="-122"/>
              </a:rPr>
              <a:t>氮原子的亲核攻击使得环氧基发生开环反应</a:t>
            </a:r>
            <a:r>
              <a:rPr lang="en-US" altLang="zh-CN" b="1" dirty="0">
                <a:ea typeface="等线" panose="02010600030101010101" charset="-122"/>
              </a:rPr>
              <a:t>,</a:t>
            </a:r>
            <a:r>
              <a:rPr lang="zh-CN" altLang="en-US" b="1" dirty="0">
                <a:ea typeface="等线" panose="02010600030101010101" charset="-122"/>
              </a:rPr>
              <a:t>形成一个开环的碳氧化合物中间体。</a:t>
            </a:r>
            <a:r>
              <a:rPr lang="en-US" altLang="zh-CN" b="1" dirty="0">
                <a:ea typeface="等线" panose="02010600030101010101" charset="-122"/>
              </a:rPr>
              <a:t>3</a:t>
            </a:r>
            <a:r>
              <a:rPr lang="zh-CN" altLang="en-US" b="1" dirty="0">
                <a:ea typeface="等线" panose="02010600030101010101" charset="-122"/>
              </a:rPr>
              <a:t>、质子转移</a:t>
            </a:r>
            <a:r>
              <a:rPr lang="en-US" altLang="zh-CN" b="1" dirty="0">
                <a:ea typeface="等线" panose="02010600030101010101" charset="-122"/>
              </a:rPr>
              <a:t>:</a:t>
            </a:r>
            <a:r>
              <a:rPr lang="zh-CN" altLang="en-US" b="1" dirty="0">
                <a:ea typeface="等线" panose="02010600030101010101" charset="-122"/>
              </a:rPr>
              <a:t>开环中间体中的质子与氨基基团中的质子发生转移</a:t>
            </a:r>
            <a:r>
              <a:rPr lang="en-US" altLang="zh-CN" b="1" dirty="0">
                <a:ea typeface="等线" panose="02010600030101010101" charset="-122"/>
              </a:rPr>
              <a:t>,</a:t>
            </a:r>
            <a:r>
              <a:rPr lang="zh-CN" altLang="en-US" b="1" dirty="0">
                <a:ea typeface="等线" panose="02010600030101010101" charset="-122"/>
              </a:rPr>
              <a:t>形成一个羟胺中间体。</a:t>
            </a:r>
            <a:r>
              <a:rPr lang="en-US" altLang="zh-CN" b="1" dirty="0">
                <a:ea typeface="等线" panose="02010600030101010101" charset="-122"/>
              </a:rPr>
              <a:t>4</a:t>
            </a:r>
            <a:r>
              <a:rPr lang="zh-CN" altLang="en-US" b="1" dirty="0">
                <a:ea typeface="等线" panose="02010600030101010101" charset="-122"/>
              </a:rPr>
              <a:t>、消除反应</a:t>
            </a:r>
            <a:r>
              <a:rPr lang="en-US" altLang="zh-CN" b="1" dirty="0">
                <a:ea typeface="等线" panose="02010600030101010101" charset="-122"/>
              </a:rPr>
              <a:t>:</a:t>
            </a:r>
            <a:r>
              <a:rPr lang="zh-CN" altLang="en-US" b="1" dirty="0">
                <a:ea typeface="等线" panose="02010600030101010101" charset="-122"/>
              </a:rPr>
              <a:t>羟胺中间体中的羟基离开分子</a:t>
            </a:r>
            <a:r>
              <a:rPr lang="en-US" altLang="zh-CN" b="1" dirty="0">
                <a:ea typeface="等线" panose="02010600030101010101" charset="-122"/>
              </a:rPr>
              <a:t>,</a:t>
            </a:r>
            <a:r>
              <a:rPr lang="zh-CN" altLang="en-US" b="1" dirty="0">
                <a:ea typeface="等线" panose="02010600030101010101" charset="-122"/>
              </a:rPr>
              <a:t>形成一个胺分子和一个醇分子。</a:t>
            </a:r>
          </a:p>
        </p:txBody>
      </p:sp>
      <p:sp>
        <p:nvSpPr>
          <p:cNvPr id="32" name="矩形 31">
            <a:extLst>
              <a:ext uri="{FF2B5EF4-FFF2-40B4-BE49-F238E27FC236}">
                <a16:creationId xmlns:a16="http://schemas.microsoft.com/office/drawing/2014/main" id="{691C535B-C87F-3F60-B24C-D00271966B81}"/>
              </a:ext>
            </a:extLst>
          </p:cNvPr>
          <p:cNvSpPr/>
          <p:nvPr/>
        </p:nvSpPr>
        <p:spPr>
          <a:xfrm>
            <a:off x="7293552" y="3140933"/>
            <a:ext cx="4181902" cy="323563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0661047"/>
      </p:ext>
    </p:extLst>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6D885-ED9A-5E9C-97C2-5F2AC77230E2}"/>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CD0D195-8760-2429-4854-02EEEF47F000}"/>
              </a:ext>
            </a:extLst>
          </p:cNvPr>
          <p:cNvSpPr>
            <a:spLocks noGrp="1"/>
          </p:cNvSpPr>
          <p:nvPr>
            <p:ph type="sldNum" sz="quarter" idx="12"/>
          </p:nvPr>
        </p:nvSpPr>
        <p:spPr/>
        <p:txBody>
          <a:bodyPr/>
          <a:lstStyle/>
          <a:p>
            <a:fld id="{49AE70B2-8BF9-45C0-BB95-33D1B9D3A854}" type="slidenum">
              <a:rPr lang="zh-CN" altLang="en-US" smtClean="0"/>
              <a:t>17</a:t>
            </a:fld>
            <a:endParaRPr lang="zh-CN" altLang="en-US"/>
          </a:p>
        </p:txBody>
      </p:sp>
      <p:grpSp>
        <p:nvGrpSpPr>
          <p:cNvPr id="2" name="组合 1">
            <a:extLst>
              <a:ext uri="{FF2B5EF4-FFF2-40B4-BE49-F238E27FC236}">
                <a16:creationId xmlns:a16="http://schemas.microsoft.com/office/drawing/2014/main" id="{28E8C67D-20B5-B190-FF69-FB85A3104E4A}"/>
              </a:ext>
            </a:extLst>
          </p:cNvPr>
          <p:cNvGrpSpPr/>
          <p:nvPr/>
        </p:nvGrpSpPr>
        <p:grpSpPr>
          <a:xfrm>
            <a:off x="335361" y="116633"/>
            <a:ext cx="629872" cy="612768"/>
            <a:chOff x="3070727" y="196457"/>
            <a:chExt cx="692047" cy="673255"/>
          </a:xfrm>
          <a:solidFill>
            <a:schemeClr val="accent1">
              <a:lumMod val="75000"/>
            </a:schemeClr>
          </a:solidFill>
        </p:grpSpPr>
        <p:sp>
          <p:nvSpPr>
            <p:cNvPr id="3" name="平行四边形 2">
              <a:extLst>
                <a:ext uri="{FF2B5EF4-FFF2-40B4-BE49-F238E27FC236}">
                  <a16:creationId xmlns:a16="http://schemas.microsoft.com/office/drawing/2014/main" id="{ECDB6BD5-49E8-C1A5-FE42-4E133B1EA38D}"/>
                </a:ext>
              </a:extLst>
            </p:cNvPr>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a:extLst>
                <a:ext uri="{FF2B5EF4-FFF2-40B4-BE49-F238E27FC236}">
                  <a16:creationId xmlns:a16="http://schemas.microsoft.com/office/drawing/2014/main" id="{304E07EC-2568-2925-04A0-B7A82E68597A}"/>
                </a:ext>
              </a:extLst>
            </p:cNvPr>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4" name="直接连接符 13">
            <a:extLst>
              <a:ext uri="{FF2B5EF4-FFF2-40B4-BE49-F238E27FC236}">
                <a16:creationId xmlns:a16="http://schemas.microsoft.com/office/drawing/2014/main" id="{CE04A955-2DD4-B88D-EAFC-6DE9E78EA49A}"/>
              </a:ext>
            </a:extLst>
          </p:cNvPr>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a:extLst>
              <a:ext uri="{FF2B5EF4-FFF2-40B4-BE49-F238E27FC236}">
                <a16:creationId xmlns:a16="http://schemas.microsoft.com/office/drawing/2014/main" id="{359772CD-A272-57F4-F410-B944AAAF2A89}"/>
              </a:ext>
            </a:extLst>
          </p:cNvPr>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p>
        </p:txBody>
      </p:sp>
      <p:sp>
        <p:nvSpPr>
          <p:cNvPr id="60" name="圆角矩形 6">
            <a:extLst>
              <a:ext uri="{FF2B5EF4-FFF2-40B4-BE49-F238E27FC236}">
                <a16:creationId xmlns:a16="http://schemas.microsoft.com/office/drawing/2014/main" id="{A374B3BC-FF37-1C3D-466E-3D594749ACBC}"/>
              </a:ext>
            </a:extLst>
          </p:cNvPr>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框 15">
            <a:extLst>
              <a:ext uri="{FF2B5EF4-FFF2-40B4-BE49-F238E27FC236}">
                <a16:creationId xmlns:a16="http://schemas.microsoft.com/office/drawing/2014/main" id="{1ED3BB69-C024-BA44-F65F-0298882A0FB8}"/>
              </a:ext>
            </a:extLst>
          </p:cNvPr>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rPr>
              <a:t>模拟进展</a:t>
            </a:r>
            <a:endParaRPr kumimoji="0" lang="en-US" altLang="zh-CN" sz="2000" b="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7" name="内容占位符 16">
            <a:extLst>
              <a:ext uri="{FF2B5EF4-FFF2-40B4-BE49-F238E27FC236}">
                <a16:creationId xmlns:a16="http://schemas.microsoft.com/office/drawing/2014/main" id="{5F588CD2-2ECB-55BF-B5BA-6FAF7EABDBA2}"/>
              </a:ext>
            </a:extLst>
          </p:cNvPr>
          <p:cNvPicPr>
            <a:picLocks noGrp="1" noChangeAspect="1"/>
          </p:cNvPicPr>
          <p:nvPr>
            <p:ph idx="1"/>
          </p:nvPr>
        </p:nvPicPr>
        <p:blipFill>
          <a:blip r:embed="rId2"/>
          <a:stretch>
            <a:fillRect/>
          </a:stretch>
        </p:blipFill>
        <p:spPr>
          <a:xfrm>
            <a:off x="9093835" y="80645"/>
            <a:ext cx="2741930" cy="648970"/>
          </a:xfrm>
          <a:prstGeom prst="rect">
            <a:avLst/>
          </a:prstGeom>
        </p:spPr>
      </p:pic>
      <p:sp>
        <p:nvSpPr>
          <p:cNvPr id="7" name="文本框 6">
            <a:extLst>
              <a:ext uri="{FF2B5EF4-FFF2-40B4-BE49-F238E27FC236}">
                <a16:creationId xmlns:a16="http://schemas.microsoft.com/office/drawing/2014/main" id="{A4020C19-A172-E514-57CF-AF4E4DA8B48F}"/>
              </a:ext>
            </a:extLst>
          </p:cNvPr>
          <p:cNvSpPr txBox="1"/>
          <p:nvPr/>
        </p:nvSpPr>
        <p:spPr>
          <a:xfrm>
            <a:off x="4075895" y="959485"/>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mj-ea"/>
              <a:ea typeface="+mj-ea"/>
              <a:sym typeface="+mn-ea"/>
            </a:endParaRPr>
          </a:p>
        </p:txBody>
      </p:sp>
      <p:sp>
        <p:nvSpPr>
          <p:cNvPr id="9" name="文本框 8">
            <a:extLst>
              <a:ext uri="{FF2B5EF4-FFF2-40B4-BE49-F238E27FC236}">
                <a16:creationId xmlns:a16="http://schemas.microsoft.com/office/drawing/2014/main" id="{B92F8468-FCD7-91A1-4029-98E1B1565323}"/>
              </a:ext>
            </a:extLst>
          </p:cNvPr>
          <p:cNvSpPr txBox="1"/>
          <p:nvPr/>
        </p:nvSpPr>
        <p:spPr>
          <a:xfrm>
            <a:off x="460634" y="1053625"/>
            <a:ext cx="3151699" cy="369332"/>
          </a:xfrm>
          <a:prstGeom prst="rect">
            <a:avLst/>
          </a:prstGeom>
          <a:noFill/>
        </p:spPr>
        <p:txBody>
          <a:bodyPr wrap="square" rtlCol="0">
            <a:spAutoFit/>
          </a:bodyPr>
          <a:lstStyle/>
          <a:p>
            <a:r>
              <a:rPr lang="en-US" altLang="zh-CN" b="1" dirty="0">
                <a:latin typeface="等线" panose="02010600030101010101" pitchFamily="2" charset="-122"/>
                <a:ea typeface="等线" panose="02010600030101010101" pitchFamily="2" charset="-122"/>
              </a:rPr>
              <a:t>DGEBA</a:t>
            </a:r>
            <a:r>
              <a:rPr lang="zh-CN" altLang="en-US" b="1" dirty="0">
                <a:latin typeface="等线" panose="02010600030101010101" pitchFamily="2" charset="-122"/>
                <a:ea typeface="等线" panose="02010600030101010101" pitchFamily="2" charset="-122"/>
              </a:rPr>
              <a:t>、聚硫醇开环机理</a:t>
            </a:r>
          </a:p>
        </p:txBody>
      </p:sp>
      <p:sp>
        <p:nvSpPr>
          <p:cNvPr id="30" name="文本框 29">
            <a:extLst>
              <a:ext uri="{FF2B5EF4-FFF2-40B4-BE49-F238E27FC236}">
                <a16:creationId xmlns:a16="http://schemas.microsoft.com/office/drawing/2014/main" id="{1969A3C3-4B8B-63B6-74E0-6E8DB4E882A8}"/>
              </a:ext>
            </a:extLst>
          </p:cNvPr>
          <p:cNvSpPr txBox="1"/>
          <p:nvPr/>
        </p:nvSpPr>
        <p:spPr>
          <a:xfrm>
            <a:off x="7231433" y="1091418"/>
            <a:ext cx="4736856" cy="5262979"/>
          </a:xfrm>
          <a:prstGeom prst="rect">
            <a:avLst/>
          </a:prstGeom>
          <a:noFill/>
        </p:spPr>
        <p:txBody>
          <a:bodyPr wrap="square">
            <a:spAutoFit/>
          </a:bodyPr>
          <a:lstStyle/>
          <a:p>
            <a:r>
              <a:rPr lang="zh-CN" altLang="en-US" sz="1600" b="1" dirty="0">
                <a:ea typeface="等线" panose="02010600030101010101" charset="-122"/>
              </a:rPr>
              <a:t>       聚硫醇中的</a:t>
            </a:r>
            <a:r>
              <a:rPr lang="en-US" altLang="zh-CN" sz="1600" b="1" dirty="0">
                <a:ea typeface="等线" panose="02010600030101010101" charset="-122"/>
              </a:rPr>
              <a:t>–SH</a:t>
            </a:r>
            <a:r>
              <a:rPr lang="zh-CN" altLang="en-US" sz="1600" b="1" dirty="0">
                <a:ea typeface="等线" panose="02010600030101010101" charset="-122"/>
              </a:rPr>
              <a:t>基团作为亲核试剂，从无穷远逐渐靠近环氧树脂分子中的环氧（</a:t>
            </a:r>
            <a:r>
              <a:rPr lang="en-US" altLang="zh-CN" sz="1600" b="1" dirty="0">
                <a:ea typeface="等线" panose="02010600030101010101" charset="-122"/>
              </a:rPr>
              <a:t>C–O–C</a:t>
            </a:r>
            <a:r>
              <a:rPr lang="zh-CN" altLang="en-US" sz="1600" b="1" dirty="0">
                <a:ea typeface="等线" panose="02010600030101010101" charset="-122"/>
              </a:rPr>
              <a:t>）结构，逐步经历以下几个关键步骤：</a:t>
            </a:r>
            <a:endParaRPr lang="en-US" altLang="zh-CN" sz="1600" b="1" dirty="0">
              <a:ea typeface="等线" panose="02010600030101010101" charset="-122"/>
            </a:endParaRPr>
          </a:p>
          <a:p>
            <a:endParaRPr lang="en-US" altLang="zh-CN" sz="1600" b="1" dirty="0">
              <a:ea typeface="等线" panose="02010600030101010101" charset="-122"/>
            </a:endParaRPr>
          </a:p>
          <a:p>
            <a:r>
              <a:rPr lang="zh-CN" altLang="en-US" sz="1600" b="1" dirty="0">
                <a:ea typeface="等线" panose="02010600030101010101" charset="-122"/>
              </a:rPr>
              <a:t>①巯基（</a:t>
            </a:r>
            <a:r>
              <a:rPr lang="en-US" altLang="zh-CN" sz="1600" b="1" dirty="0">
                <a:ea typeface="等线" panose="02010600030101010101" charset="-122"/>
              </a:rPr>
              <a:t>–SH</a:t>
            </a:r>
            <a:r>
              <a:rPr lang="zh-CN" altLang="en-US" sz="1600" b="1" dirty="0">
                <a:ea typeface="等线" panose="02010600030101010101" charset="-122"/>
              </a:rPr>
              <a:t>）从远处开始靠近环氧基团中的环氧氧原子和相邻碳原子，形成前驱复合物结构，在该过程中，反应体系仍处于较低能态，未发生明显的电子重排。</a:t>
            </a:r>
            <a:endParaRPr lang="en-US" altLang="zh-CN" sz="1600" b="1" dirty="0">
              <a:ea typeface="等线" panose="02010600030101010101" charset="-122"/>
            </a:endParaRPr>
          </a:p>
          <a:p>
            <a:endParaRPr lang="en-US" altLang="zh-CN" sz="1600" b="1" dirty="0">
              <a:ea typeface="等线" panose="02010600030101010101" charset="-122"/>
            </a:endParaRPr>
          </a:p>
          <a:p>
            <a:r>
              <a:rPr lang="zh-CN" altLang="en-US" sz="1600" b="1" dirty="0">
                <a:ea typeface="等线" panose="02010600030101010101" charset="-122"/>
              </a:rPr>
              <a:t>②攻击与过渡态形成：</a:t>
            </a:r>
            <a:r>
              <a:rPr lang="en-US" altLang="zh-CN" sz="1600" b="1" dirty="0">
                <a:ea typeface="等线" panose="02010600030101010101" charset="-122"/>
              </a:rPr>
              <a:t>S</a:t>
            </a:r>
            <a:r>
              <a:rPr lang="zh-CN" altLang="en-US" sz="1600" b="1" dirty="0">
                <a:ea typeface="等线" panose="02010600030101010101" charset="-122"/>
              </a:rPr>
              <a:t>原子对环氧结构中较为电正的</a:t>
            </a:r>
            <a:r>
              <a:rPr lang="en-US" altLang="zh-CN" sz="1600" b="1" dirty="0">
                <a:ea typeface="等线" panose="02010600030101010101" charset="-122"/>
              </a:rPr>
              <a:t>C</a:t>
            </a:r>
            <a:r>
              <a:rPr lang="zh-CN" altLang="en-US" sz="1600" b="1" dirty="0">
                <a:ea typeface="等线" panose="02010600030101010101" charset="-122"/>
              </a:rPr>
              <a:t>原子（记为</a:t>
            </a:r>
            <a:r>
              <a:rPr lang="en-US" altLang="zh-CN" sz="1600" b="1" dirty="0">
                <a:ea typeface="等线" panose="02010600030101010101" charset="-122"/>
              </a:rPr>
              <a:t>C</a:t>
            </a:r>
            <a:r>
              <a:rPr lang="zh-CN" altLang="en-US" sz="1600" b="1" dirty="0">
                <a:ea typeface="等线" panose="02010600030101010101" charset="-122"/>
              </a:rPr>
              <a:t>）发起亲核攻击，导致环氧三元环结构张力释放，环开始断裂，在过渡态构型中，</a:t>
            </a:r>
            <a:r>
              <a:rPr lang="en-US" altLang="zh-CN" sz="1600" b="1" dirty="0">
                <a:ea typeface="等线" panose="02010600030101010101" charset="-122"/>
              </a:rPr>
              <a:t>C–O</a:t>
            </a:r>
            <a:r>
              <a:rPr lang="zh-CN" altLang="en-US" sz="1600" b="1" dirty="0">
                <a:ea typeface="等线" panose="02010600030101010101" charset="-122"/>
              </a:rPr>
              <a:t>键被拉长，同时</a:t>
            </a:r>
            <a:r>
              <a:rPr lang="en-US" altLang="zh-CN" sz="1600" b="1" dirty="0">
                <a:ea typeface="等线" panose="02010600030101010101" charset="-122"/>
              </a:rPr>
              <a:t>S–C</a:t>
            </a:r>
            <a:r>
              <a:rPr lang="zh-CN" altLang="en-US" sz="1600" b="1" dirty="0">
                <a:ea typeface="等线" panose="02010600030101010101" charset="-122"/>
              </a:rPr>
              <a:t>键开始形成，同时，</a:t>
            </a:r>
            <a:r>
              <a:rPr lang="en-US" altLang="zh-CN" sz="1600" b="1" dirty="0">
                <a:ea typeface="等线" panose="02010600030101010101" charset="-122"/>
              </a:rPr>
              <a:t>S–H</a:t>
            </a:r>
            <a:r>
              <a:rPr lang="zh-CN" altLang="en-US" sz="1600" b="1" dirty="0">
                <a:ea typeface="等线" panose="02010600030101010101" charset="-122"/>
              </a:rPr>
              <a:t>键中的</a:t>
            </a:r>
            <a:r>
              <a:rPr lang="en-US" altLang="zh-CN" sz="1600" b="1" dirty="0">
                <a:ea typeface="等线" panose="02010600030101010101" charset="-122"/>
              </a:rPr>
              <a:t>H</a:t>
            </a:r>
            <a:r>
              <a:rPr lang="zh-CN" altLang="en-US" sz="1600" b="1" dirty="0">
                <a:ea typeface="等线" panose="02010600030101010101" charset="-122"/>
              </a:rPr>
              <a:t>开始脱离，逐渐向环氧中的</a:t>
            </a:r>
            <a:r>
              <a:rPr lang="en-US" altLang="zh-CN" sz="1600" b="1" dirty="0">
                <a:ea typeface="等线" panose="02010600030101010101" charset="-122"/>
              </a:rPr>
              <a:t>O</a:t>
            </a:r>
            <a:r>
              <a:rPr lang="zh-CN" altLang="en-US" sz="1600" b="1" dirty="0">
                <a:ea typeface="等线" panose="02010600030101010101" charset="-122"/>
              </a:rPr>
              <a:t>原子靠近，此构型是反应过程中的能垒顶点，验证了过渡态的存在。</a:t>
            </a:r>
            <a:endParaRPr lang="en-US" altLang="zh-CN" sz="1600" b="1" dirty="0">
              <a:ea typeface="等线" panose="02010600030101010101" charset="-122"/>
            </a:endParaRPr>
          </a:p>
          <a:p>
            <a:endParaRPr lang="en-US" altLang="zh-CN" sz="1600" b="1" dirty="0">
              <a:ea typeface="等线" panose="02010600030101010101" charset="-122"/>
            </a:endParaRPr>
          </a:p>
          <a:p>
            <a:r>
              <a:rPr lang="zh-CN" altLang="en-US" sz="1600" b="1" dirty="0">
                <a:ea typeface="等线" panose="02010600030101010101" charset="-122"/>
              </a:rPr>
              <a:t>③产物生成：随着反应进行，</a:t>
            </a:r>
            <a:r>
              <a:rPr lang="en-US" altLang="zh-CN" sz="1600" b="1" dirty="0">
                <a:ea typeface="等线" panose="02010600030101010101" charset="-122"/>
              </a:rPr>
              <a:t>S</a:t>
            </a:r>
            <a:r>
              <a:rPr lang="zh-CN" altLang="en-US" sz="1600" b="1" dirty="0">
                <a:ea typeface="等线" panose="02010600030101010101" charset="-122"/>
              </a:rPr>
              <a:t>逐渐靠近</a:t>
            </a:r>
            <a:r>
              <a:rPr lang="en-US" altLang="zh-CN" sz="1600" b="1" dirty="0">
                <a:ea typeface="等线" panose="02010600030101010101" charset="-122"/>
              </a:rPr>
              <a:t>C</a:t>
            </a:r>
            <a:r>
              <a:rPr lang="zh-CN" altLang="en-US" sz="1600" b="1" dirty="0">
                <a:ea typeface="等线" panose="02010600030101010101" charset="-122"/>
              </a:rPr>
              <a:t>原子，</a:t>
            </a:r>
            <a:r>
              <a:rPr lang="en-US" altLang="zh-CN" sz="1600" b="1" dirty="0">
                <a:ea typeface="等线" panose="02010600030101010101" charset="-122"/>
              </a:rPr>
              <a:t>H</a:t>
            </a:r>
            <a:r>
              <a:rPr lang="zh-CN" altLang="en-US" sz="1600" b="1" dirty="0">
                <a:ea typeface="等线" panose="02010600030101010101" charset="-122"/>
              </a:rPr>
              <a:t>原子从</a:t>
            </a:r>
            <a:r>
              <a:rPr lang="en-US" altLang="zh-CN" sz="1600" b="1" dirty="0">
                <a:ea typeface="等线" panose="02010600030101010101" charset="-122"/>
              </a:rPr>
              <a:t>S</a:t>
            </a:r>
            <a:r>
              <a:rPr lang="zh-CN" altLang="en-US" sz="1600" b="1" dirty="0">
                <a:ea typeface="等线" panose="02010600030101010101" charset="-122"/>
              </a:rPr>
              <a:t>转移至</a:t>
            </a:r>
            <a:r>
              <a:rPr lang="en-US" altLang="zh-CN" sz="1600" b="1" dirty="0">
                <a:ea typeface="等线" panose="02010600030101010101" charset="-122"/>
              </a:rPr>
              <a:t>O</a:t>
            </a:r>
            <a:r>
              <a:rPr lang="zh-CN" altLang="en-US" sz="1600" b="1" dirty="0">
                <a:ea typeface="等线" panose="02010600030101010101" charset="-122"/>
              </a:rPr>
              <a:t>，形成稳定的</a:t>
            </a:r>
            <a:r>
              <a:rPr lang="en-US" altLang="zh-CN" sz="1600" b="1" dirty="0">
                <a:ea typeface="等线" panose="02010600030101010101" charset="-122"/>
              </a:rPr>
              <a:t>C-S</a:t>
            </a:r>
            <a:r>
              <a:rPr lang="zh-CN" altLang="en-US" sz="1600" b="1" dirty="0">
                <a:ea typeface="等线" panose="02010600030101010101" charset="-122"/>
              </a:rPr>
              <a:t>键和羟基（</a:t>
            </a:r>
            <a:r>
              <a:rPr lang="en-US" altLang="zh-CN" sz="1600" b="1" dirty="0">
                <a:ea typeface="等线" panose="02010600030101010101" charset="-122"/>
              </a:rPr>
              <a:t>–OH</a:t>
            </a:r>
            <a:r>
              <a:rPr lang="zh-CN" altLang="en-US" sz="1600" b="1" dirty="0">
                <a:ea typeface="等线" panose="02010600030101010101" charset="-122"/>
              </a:rPr>
              <a:t>）结构。此时，</a:t>
            </a:r>
            <a:r>
              <a:rPr lang="en-US" altLang="zh-CN" sz="1600" b="1" dirty="0">
                <a:ea typeface="等线" panose="02010600030101010101" charset="-122"/>
              </a:rPr>
              <a:t>O–H</a:t>
            </a:r>
            <a:r>
              <a:rPr lang="zh-CN" altLang="en-US" sz="1600" b="1" dirty="0">
                <a:ea typeface="等线" panose="02010600030101010101" charset="-122"/>
              </a:rPr>
              <a:t>键正式建立，环氧完全断裂，产物生成，反应完成。</a:t>
            </a:r>
          </a:p>
        </p:txBody>
      </p:sp>
      <p:sp>
        <p:nvSpPr>
          <p:cNvPr id="32" name="矩形 31">
            <a:extLst>
              <a:ext uri="{FF2B5EF4-FFF2-40B4-BE49-F238E27FC236}">
                <a16:creationId xmlns:a16="http://schemas.microsoft.com/office/drawing/2014/main" id="{F93111C6-14EE-9E3A-6CE2-970E5365079F}"/>
              </a:ext>
            </a:extLst>
          </p:cNvPr>
          <p:cNvSpPr/>
          <p:nvPr/>
        </p:nvSpPr>
        <p:spPr>
          <a:xfrm>
            <a:off x="7186557" y="1053625"/>
            <a:ext cx="4736857" cy="5322943"/>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5" name="对象 4">
            <a:extLst>
              <a:ext uri="{FF2B5EF4-FFF2-40B4-BE49-F238E27FC236}">
                <a16:creationId xmlns:a16="http://schemas.microsoft.com/office/drawing/2014/main" id="{FE2E3846-9102-3014-D675-246D507DC289}"/>
              </a:ext>
            </a:extLst>
          </p:cNvPr>
          <p:cNvGraphicFramePr>
            <a:graphicFrameLocks noChangeAspect="1"/>
          </p:cNvGraphicFramePr>
          <p:nvPr>
            <p:extLst>
              <p:ext uri="{D42A27DB-BD31-4B8C-83A1-F6EECF244321}">
                <p14:modId xmlns:p14="http://schemas.microsoft.com/office/powerpoint/2010/main" val="1999641562"/>
              </p:ext>
            </p:extLst>
          </p:nvPr>
        </p:nvGraphicFramePr>
        <p:xfrm>
          <a:off x="1027895" y="3378783"/>
          <a:ext cx="6096000" cy="3295082"/>
        </p:xfrm>
        <a:graphic>
          <a:graphicData uri="http://schemas.openxmlformats.org/presentationml/2006/ole">
            <mc:AlternateContent xmlns:mc="http://schemas.openxmlformats.org/markup-compatibility/2006">
              <mc:Choice xmlns:v="urn:schemas-microsoft-com:vml" Requires="v">
                <p:oleObj name="CS ChemDraw Drawing" r:id="rId3" imgW="9908561" imgH="5356533" progId="ChemDraw.Document.6.0">
                  <p:embed/>
                </p:oleObj>
              </mc:Choice>
              <mc:Fallback>
                <p:oleObj name="CS ChemDraw Drawing" r:id="rId3" imgW="9908561" imgH="5356533" progId="ChemDraw.Document.6.0">
                  <p:embed/>
                  <p:pic>
                    <p:nvPicPr>
                      <p:cNvPr id="0" name=""/>
                      <p:cNvPicPr/>
                      <p:nvPr/>
                    </p:nvPicPr>
                    <p:blipFill>
                      <a:blip r:embed="rId4"/>
                      <a:stretch>
                        <a:fillRect/>
                      </a:stretch>
                    </p:blipFill>
                    <p:spPr>
                      <a:xfrm>
                        <a:off x="1027895" y="3378783"/>
                        <a:ext cx="6096000" cy="3295082"/>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6DF76884-6861-275C-0537-E4A167AE06B5}"/>
              </a:ext>
            </a:extLst>
          </p:cNvPr>
          <p:cNvGraphicFramePr>
            <a:graphicFrameLocks noChangeAspect="1"/>
          </p:cNvGraphicFramePr>
          <p:nvPr>
            <p:extLst>
              <p:ext uri="{D42A27DB-BD31-4B8C-83A1-F6EECF244321}">
                <p14:modId xmlns:p14="http://schemas.microsoft.com/office/powerpoint/2010/main" val="508560704"/>
              </p:ext>
            </p:extLst>
          </p:nvPr>
        </p:nvGraphicFramePr>
        <p:xfrm>
          <a:off x="1446858" y="2049085"/>
          <a:ext cx="4514850" cy="955675"/>
        </p:xfrm>
        <a:graphic>
          <a:graphicData uri="http://schemas.openxmlformats.org/presentationml/2006/ole">
            <mc:AlternateContent xmlns:mc="http://schemas.openxmlformats.org/markup-compatibility/2006">
              <mc:Choice xmlns:v="urn:schemas-microsoft-com:vml" Requires="v">
                <p:oleObj name="CS ChemDraw Drawing" r:id="rId5" imgW="4515138" imgH="955386" progId="ChemDraw.Document.6.0">
                  <p:embed/>
                </p:oleObj>
              </mc:Choice>
              <mc:Fallback>
                <p:oleObj name="CS ChemDraw Drawing" r:id="rId5" imgW="4515138" imgH="955386" progId="ChemDraw.Document.6.0">
                  <p:embed/>
                  <p:pic>
                    <p:nvPicPr>
                      <p:cNvPr id="0" name=""/>
                      <p:cNvPicPr/>
                      <p:nvPr/>
                    </p:nvPicPr>
                    <p:blipFill>
                      <a:blip r:embed="rId6"/>
                      <a:stretch>
                        <a:fillRect/>
                      </a:stretch>
                    </p:blipFill>
                    <p:spPr>
                      <a:xfrm>
                        <a:off x="1446858" y="2049085"/>
                        <a:ext cx="4514850" cy="955675"/>
                      </a:xfrm>
                      <a:prstGeom prst="rect">
                        <a:avLst/>
                      </a:prstGeom>
                    </p:spPr>
                  </p:pic>
                </p:oleObj>
              </mc:Fallback>
            </mc:AlternateContent>
          </a:graphicData>
        </a:graphic>
      </p:graphicFrame>
      <p:sp>
        <p:nvSpPr>
          <p:cNvPr id="10" name="矩形 9">
            <a:extLst>
              <a:ext uri="{FF2B5EF4-FFF2-40B4-BE49-F238E27FC236}">
                <a16:creationId xmlns:a16="http://schemas.microsoft.com/office/drawing/2014/main" id="{F6FFDEBF-5355-C6D0-2B05-0E57D359BB86}"/>
              </a:ext>
            </a:extLst>
          </p:cNvPr>
          <p:cNvSpPr/>
          <p:nvPr/>
        </p:nvSpPr>
        <p:spPr>
          <a:xfrm>
            <a:off x="150733" y="1988595"/>
            <a:ext cx="565814" cy="1200329"/>
          </a:xfrm>
          <a:prstGeom prst="rect">
            <a:avLst/>
          </a:prstGeom>
          <a:noFill/>
        </p:spPr>
        <p:txBody>
          <a:bodyPr wrap="square" lIns="91440" tIns="45720" rIns="91440" bIns="45720">
            <a:spAutoFit/>
          </a:bodyPr>
          <a:lstStyle/>
          <a:p>
            <a:pPr algn="ctr"/>
            <a:r>
              <a:rPr lang="zh-CN" altLang="en-US" sz="2400" dirty="0">
                <a:ln w="0"/>
                <a:effectLst>
                  <a:outerShdw blurRad="38100" dist="19050" dir="2700000" algn="tl" rotWithShape="0">
                    <a:schemeClr val="dk1">
                      <a:alpha val="40000"/>
                    </a:schemeClr>
                  </a:outerShdw>
                </a:effectLst>
              </a:rPr>
              <a:t>总反应</a:t>
            </a:r>
          </a:p>
        </p:txBody>
      </p:sp>
      <p:sp>
        <p:nvSpPr>
          <p:cNvPr id="11" name="矩形 10">
            <a:extLst>
              <a:ext uri="{FF2B5EF4-FFF2-40B4-BE49-F238E27FC236}">
                <a16:creationId xmlns:a16="http://schemas.microsoft.com/office/drawing/2014/main" id="{0984A793-2525-85A7-1197-1189481CACEB}"/>
              </a:ext>
            </a:extLst>
          </p:cNvPr>
          <p:cNvSpPr/>
          <p:nvPr/>
        </p:nvSpPr>
        <p:spPr>
          <a:xfrm>
            <a:off x="177727" y="4141810"/>
            <a:ext cx="565814" cy="1200329"/>
          </a:xfrm>
          <a:prstGeom prst="rect">
            <a:avLst/>
          </a:prstGeom>
          <a:noFill/>
        </p:spPr>
        <p:txBody>
          <a:bodyPr wrap="square" lIns="91440" tIns="45720" rIns="91440" bIns="45720">
            <a:spAutoFit/>
          </a:bodyPr>
          <a:lstStyle/>
          <a:p>
            <a:pPr algn="ctr"/>
            <a:r>
              <a:rPr lang="zh-CN" altLang="en-US" sz="2400" dirty="0">
                <a:ln w="0"/>
                <a:effectLst>
                  <a:outerShdw blurRad="38100" dist="19050" dir="2700000" algn="tl" rotWithShape="0">
                    <a:schemeClr val="dk1">
                      <a:alpha val="40000"/>
                    </a:schemeClr>
                  </a:outerShdw>
                </a:effectLst>
              </a:rPr>
              <a:t>分反应</a:t>
            </a:r>
          </a:p>
        </p:txBody>
      </p:sp>
      <p:sp>
        <p:nvSpPr>
          <p:cNvPr id="12" name="左大括号 11">
            <a:extLst>
              <a:ext uri="{FF2B5EF4-FFF2-40B4-BE49-F238E27FC236}">
                <a16:creationId xmlns:a16="http://schemas.microsoft.com/office/drawing/2014/main" id="{A2052AFF-AC89-5F01-9527-14A3E36184AA}"/>
              </a:ext>
            </a:extLst>
          </p:cNvPr>
          <p:cNvSpPr/>
          <p:nvPr/>
        </p:nvSpPr>
        <p:spPr>
          <a:xfrm>
            <a:off x="716546" y="3784349"/>
            <a:ext cx="248687" cy="2462542"/>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476228656"/>
      </p:ext>
    </p:extLst>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AE70B2-8BF9-45C0-BB95-33D1B9D3A854}" type="slidenum">
              <a:rPr lang="zh-CN" altLang="en-US" smtClean="0"/>
              <a:t>18</a:t>
            </a:fld>
            <a:endParaRPr lang="zh-CN" altLang="en-US"/>
          </a:p>
        </p:txBody>
      </p:sp>
      <p:grpSp>
        <p:nvGrpSpPr>
          <p:cNvPr id="2" name="组合 1"/>
          <p:cNvGrpSpPr/>
          <p:nvPr/>
        </p:nvGrpSpPr>
        <p:grpSpPr>
          <a:xfrm>
            <a:off x="335361" y="116633"/>
            <a:ext cx="629872" cy="612768"/>
            <a:chOff x="3070727" y="196457"/>
            <a:chExt cx="692047" cy="673255"/>
          </a:xfrm>
          <a:solidFill>
            <a:schemeClr val="accent1">
              <a:lumMod val="75000"/>
            </a:schemeClr>
          </a:solidFill>
        </p:grpSpPr>
        <p:sp>
          <p:nvSpPr>
            <p:cNvPr id="3" name="平行四边形 2"/>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4" name="直接连接符 13"/>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p>
        </p:txBody>
      </p:sp>
      <p:sp>
        <p:nvSpPr>
          <p:cNvPr id="60" name="圆角矩形 6"/>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框 15"/>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rPr>
              <a:t>模拟进展</a:t>
            </a:r>
            <a:endParaRPr kumimoji="0" lang="en-US" altLang="zh-CN" sz="2000" b="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7" name="内容占位符 16"/>
          <p:cNvPicPr>
            <a:picLocks noGrp="1" noChangeAspect="1"/>
          </p:cNvPicPr>
          <p:nvPr>
            <p:ph idx="1"/>
          </p:nvPr>
        </p:nvPicPr>
        <p:blipFill>
          <a:blip r:embed="rId2"/>
          <a:stretch>
            <a:fillRect/>
          </a:stretch>
        </p:blipFill>
        <p:spPr>
          <a:xfrm>
            <a:off x="9093835" y="80645"/>
            <a:ext cx="2741930" cy="648970"/>
          </a:xfrm>
          <a:prstGeom prst="rect">
            <a:avLst/>
          </a:prstGeom>
        </p:spPr>
      </p:pic>
      <p:sp>
        <p:nvSpPr>
          <p:cNvPr id="7" name="文本框 6"/>
          <p:cNvSpPr txBox="1"/>
          <p:nvPr/>
        </p:nvSpPr>
        <p:spPr>
          <a:xfrm>
            <a:off x="509905" y="867410"/>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mj-ea"/>
              <a:ea typeface="+mj-ea"/>
              <a:sym typeface="+mn-ea"/>
            </a:endParaRPr>
          </a:p>
        </p:txBody>
      </p:sp>
      <p:sp>
        <p:nvSpPr>
          <p:cNvPr id="6" name="文本框 5"/>
          <p:cNvSpPr txBox="1"/>
          <p:nvPr/>
        </p:nvSpPr>
        <p:spPr>
          <a:xfrm>
            <a:off x="676275" y="991235"/>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r>
              <a:rPr lang="zh-CN" altLang="en-US" b="1" dirty="0">
                <a:solidFill>
                  <a:schemeClr val="tx1"/>
                </a:solidFill>
                <a:ea typeface="等线" panose="02010600030101010101" charset="-122"/>
                <a:sym typeface="+mn-ea"/>
              </a:rPr>
              <a:t>搜寻过渡态过程图</a:t>
            </a:r>
            <a:endParaRPr lang="zh-CN" altLang="en-US" b="1" dirty="0">
              <a:solidFill>
                <a:schemeClr val="tx1"/>
              </a:solidFill>
              <a:latin typeface="+mj-ea"/>
              <a:ea typeface="等线" panose="02010600030101010101" charset="-122"/>
              <a:sym typeface="+mn-ea"/>
            </a:endParaRPr>
          </a:p>
        </p:txBody>
      </p:sp>
      <p:pic>
        <p:nvPicPr>
          <p:cNvPr id="26" name="图片 25">
            <a:extLst>
              <a:ext uri="{FF2B5EF4-FFF2-40B4-BE49-F238E27FC236}">
                <a16:creationId xmlns:a16="http://schemas.microsoft.com/office/drawing/2014/main" id="{A816A65C-A3BD-7EB4-E9C4-9E098AF4DCF8}"/>
              </a:ext>
            </a:extLst>
          </p:cNvPr>
          <p:cNvPicPr>
            <a:picLocks noChangeAspect="1"/>
          </p:cNvPicPr>
          <p:nvPr/>
        </p:nvPicPr>
        <p:blipFill>
          <a:blip r:embed="rId3"/>
          <a:stretch>
            <a:fillRect/>
          </a:stretch>
        </p:blipFill>
        <p:spPr>
          <a:xfrm>
            <a:off x="2936361" y="1537187"/>
            <a:ext cx="2303501" cy="2624919"/>
          </a:xfrm>
          <a:prstGeom prst="rect">
            <a:avLst/>
          </a:prstGeom>
        </p:spPr>
      </p:pic>
      <p:pic>
        <p:nvPicPr>
          <p:cNvPr id="27" name="图片 26">
            <a:extLst>
              <a:ext uri="{FF2B5EF4-FFF2-40B4-BE49-F238E27FC236}">
                <a16:creationId xmlns:a16="http://schemas.microsoft.com/office/drawing/2014/main" id="{418C8813-9799-0498-22F5-FB289569BC59}"/>
              </a:ext>
            </a:extLst>
          </p:cNvPr>
          <p:cNvPicPr>
            <a:picLocks noChangeAspect="1"/>
          </p:cNvPicPr>
          <p:nvPr/>
        </p:nvPicPr>
        <p:blipFill>
          <a:blip r:embed="rId4"/>
          <a:stretch>
            <a:fillRect/>
          </a:stretch>
        </p:blipFill>
        <p:spPr>
          <a:xfrm>
            <a:off x="7210417" y="1583639"/>
            <a:ext cx="3539686" cy="2391680"/>
          </a:xfrm>
          <a:prstGeom prst="rect">
            <a:avLst/>
          </a:prstGeom>
        </p:spPr>
      </p:pic>
      <p:pic>
        <p:nvPicPr>
          <p:cNvPr id="28" name="图片 27">
            <a:extLst>
              <a:ext uri="{FF2B5EF4-FFF2-40B4-BE49-F238E27FC236}">
                <a16:creationId xmlns:a16="http://schemas.microsoft.com/office/drawing/2014/main" id="{69BBBC16-A008-98FD-D0A6-CB2467ABC9F6}"/>
              </a:ext>
            </a:extLst>
          </p:cNvPr>
          <p:cNvPicPr>
            <a:picLocks noChangeAspect="1"/>
          </p:cNvPicPr>
          <p:nvPr/>
        </p:nvPicPr>
        <p:blipFill>
          <a:blip r:embed="rId5"/>
          <a:stretch>
            <a:fillRect/>
          </a:stretch>
        </p:blipFill>
        <p:spPr>
          <a:xfrm>
            <a:off x="6304798" y="4275474"/>
            <a:ext cx="4537482" cy="1850530"/>
          </a:xfrm>
          <a:prstGeom prst="rect">
            <a:avLst/>
          </a:prstGeom>
        </p:spPr>
      </p:pic>
      <p:pic>
        <p:nvPicPr>
          <p:cNvPr id="33" name="图片 32">
            <a:extLst>
              <a:ext uri="{FF2B5EF4-FFF2-40B4-BE49-F238E27FC236}">
                <a16:creationId xmlns:a16="http://schemas.microsoft.com/office/drawing/2014/main" id="{85195884-F4AB-A601-C143-785D87F44FF1}"/>
              </a:ext>
            </a:extLst>
          </p:cNvPr>
          <p:cNvPicPr>
            <a:picLocks noChangeAspect="1"/>
          </p:cNvPicPr>
          <p:nvPr/>
        </p:nvPicPr>
        <p:blipFill>
          <a:blip r:embed="rId6"/>
          <a:stretch>
            <a:fillRect/>
          </a:stretch>
        </p:blipFill>
        <p:spPr>
          <a:xfrm>
            <a:off x="2936361" y="4339758"/>
            <a:ext cx="2895412" cy="1948835"/>
          </a:xfrm>
          <a:prstGeom prst="rect">
            <a:avLst/>
          </a:prstGeom>
        </p:spPr>
      </p:pic>
      <p:sp>
        <p:nvSpPr>
          <p:cNvPr id="38" name="箭头: 右 37">
            <a:extLst>
              <a:ext uri="{FF2B5EF4-FFF2-40B4-BE49-F238E27FC236}">
                <a16:creationId xmlns:a16="http://schemas.microsoft.com/office/drawing/2014/main" id="{D0320214-4E36-58CD-6467-2F281236F6F1}"/>
              </a:ext>
            </a:extLst>
          </p:cNvPr>
          <p:cNvSpPr/>
          <p:nvPr/>
        </p:nvSpPr>
        <p:spPr>
          <a:xfrm>
            <a:off x="5558828" y="2308634"/>
            <a:ext cx="1393312" cy="209598"/>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32D85354-BB21-028D-B38D-F5847A2D1551}"/>
              </a:ext>
            </a:extLst>
          </p:cNvPr>
          <p:cNvSpPr/>
          <p:nvPr/>
        </p:nvSpPr>
        <p:spPr>
          <a:xfrm flipH="1">
            <a:off x="5568164" y="4610208"/>
            <a:ext cx="1383976" cy="209598"/>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0" name="箭头: 右 39">
            <a:extLst>
              <a:ext uri="{FF2B5EF4-FFF2-40B4-BE49-F238E27FC236}">
                <a16:creationId xmlns:a16="http://schemas.microsoft.com/office/drawing/2014/main" id="{12505345-3D3D-AD12-60B2-7AA695D6CA8C}"/>
              </a:ext>
            </a:extLst>
          </p:cNvPr>
          <p:cNvSpPr/>
          <p:nvPr/>
        </p:nvSpPr>
        <p:spPr>
          <a:xfrm rot="16200000" flipH="1">
            <a:off x="9467845" y="4356002"/>
            <a:ext cx="697066" cy="230547"/>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7C204505-51D4-E9AC-A76B-24A7098FBA01}"/>
              </a:ext>
            </a:extLst>
          </p:cNvPr>
          <p:cNvSpPr txBox="1"/>
          <p:nvPr/>
        </p:nvSpPr>
        <p:spPr>
          <a:xfrm>
            <a:off x="193710" y="1704143"/>
            <a:ext cx="6111088" cy="369332"/>
          </a:xfrm>
          <a:prstGeom prst="rect">
            <a:avLst/>
          </a:prstGeom>
          <a:noFill/>
        </p:spPr>
        <p:txBody>
          <a:bodyPr wrap="square">
            <a:spAutoFit/>
          </a:bodyPr>
          <a:lstStyle/>
          <a:p>
            <a:r>
              <a:rPr lang="en-US" altLang="zh-CN" b="1" dirty="0">
                <a:latin typeface="等线" panose="02010600030101010101" pitchFamily="2" charset="-122"/>
                <a:ea typeface="等线" panose="02010600030101010101" pitchFamily="2" charset="-122"/>
              </a:rPr>
              <a:t>DGEBA</a:t>
            </a:r>
            <a:r>
              <a:rPr lang="zh-CN" altLang="en-US" b="1" dirty="0">
                <a:latin typeface="等线" panose="02010600030101010101" pitchFamily="2" charset="-122"/>
                <a:ea typeface="等线" panose="02010600030101010101" pitchFamily="2" charset="-122"/>
              </a:rPr>
              <a:t>、</a:t>
            </a:r>
            <a:r>
              <a:rPr lang="en-US" altLang="zh-CN" b="1" dirty="0">
                <a:latin typeface="等线" panose="02010600030101010101" pitchFamily="2" charset="-122"/>
                <a:ea typeface="等线" panose="02010600030101010101" pitchFamily="2" charset="-122"/>
              </a:rPr>
              <a:t>T33</a:t>
            </a:r>
            <a:r>
              <a:rPr lang="zh-CN" altLang="en-US" b="1" dirty="0">
                <a:latin typeface="等线" panose="02010600030101010101" pitchFamily="2" charset="-122"/>
                <a:ea typeface="等线" panose="02010600030101010101" pitchFamily="2" charset="-122"/>
              </a:rPr>
              <a:t>无催化五元环反应</a:t>
            </a:r>
            <a:endParaRPr lang="zh-CN" altLang="en-US" dirty="0"/>
          </a:p>
        </p:txBody>
      </p:sp>
      <p:cxnSp>
        <p:nvCxnSpPr>
          <p:cNvPr id="8" name="直接连接符 7">
            <a:extLst>
              <a:ext uri="{FF2B5EF4-FFF2-40B4-BE49-F238E27FC236}">
                <a16:creationId xmlns:a16="http://schemas.microsoft.com/office/drawing/2014/main" id="{4777BADA-6225-9DC3-43A0-CA2CC90E057B}"/>
              </a:ext>
            </a:extLst>
          </p:cNvPr>
          <p:cNvCxnSpPr>
            <a:cxnSpLocks/>
          </p:cNvCxnSpPr>
          <p:nvPr/>
        </p:nvCxnSpPr>
        <p:spPr>
          <a:xfrm>
            <a:off x="4562475" y="4012406"/>
            <a:ext cx="252413" cy="28575"/>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9C0FAD9E-A72B-36F0-5C0A-42C3ACD791EF}"/>
              </a:ext>
            </a:extLst>
          </p:cNvPr>
          <p:cNvCxnSpPr>
            <a:cxnSpLocks/>
          </p:cNvCxnSpPr>
          <p:nvPr/>
        </p:nvCxnSpPr>
        <p:spPr>
          <a:xfrm>
            <a:off x="4562474" y="3745706"/>
            <a:ext cx="345282" cy="145575"/>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5C0C3BAD-3A19-7890-63F6-3BA91ECBA28D}"/>
              </a:ext>
            </a:extLst>
          </p:cNvPr>
          <p:cNvCxnSpPr>
            <a:cxnSpLocks/>
          </p:cNvCxnSpPr>
          <p:nvPr/>
        </p:nvCxnSpPr>
        <p:spPr>
          <a:xfrm flipV="1">
            <a:off x="9794730" y="3726656"/>
            <a:ext cx="166039" cy="112236"/>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7B6DAAC9-6437-C9FA-F2AE-54EBFE29C8B3}"/>
              </a:ext>
            </a:extLst>
          </p:cNvPr>
          <p:cNvCxnSpPr>
            <a:cxnSpLocks/>
          </p:cNvCxnSpPr>
          <p:nvPr/>
        </p:nvCxnSpPr>
        <p:spPr>
          <a:xfrm>
            <a:off x="9848632" y="3395792"/>
            <a:ext cx="190718" cy="85947"/>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64D5D165-EA77-4A45-8DC3-3BD91B9AFD79}"/>
              </a:ext>
            </a:extLst>
          </p:cNvPr>
          <p:cNvSpPr txBox="1"/>
          <p:nvPr/>
        </p:nvSpPr>
        <p:spPr>
          <a:xfrm>
            <a:off x="9778061" y="3709653"/>
            <a:ext cx="1535633"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1.63</a:t>
            </a:r>
            <a:endParaRPr lang="zh-CN" altLang="en-US" sz="900"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48811E27-9B6E-E472-858A-376214D0C800}"/>
              </a:ext>
            </a:extLst>
          </p:cNvPr>
          <p:cNvSpPr txBox="1"/>
          <p:nvPr/>
        </p:nvSpPr>
        <p:spPr>
          <a:xfrm>
            <a:off x="9696983" y="3403639"/>
            <a:ext cx="1535633"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1.89</a:t>
            </a:r>
            <a:endParaRPr lang="zh-CN" altLang="en-US" sz="9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1E8DF-6282-8BF5-39E3-C26296D0271D}"/>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E0FE26E-3C6A-1BDF-7CD1-7F0AE8ADF9B3}"/>
              </a:ext>
            </a:extLst>
          </p:cNvPr>
          <p:cNvSpPr>
            <a:spLocks noGrp="1"/>
          </p:cNvSpPr>
          <p:nvPr>
            <p:ph type="sldNum" sz="quarter" idx="12"/>
          </p:nvPr>
        </p:nvSpPr>
        <p:spPr/>
        <p:txBody>
          <a:bodyPr/>
          <a:lstStyle/>
          <a:p>
            <a:fld id="{49AE70B2-8BF9-45C0-BB95-33D1B9D3A854}" type="slidenum">
              <a:rPr lang="zh-CN" altLang="en-US" smtClean="0"/>
              <a:t>19</a:t>
            </a:fld>
            <a:endParaRPr lang="zh-CN" altLang="en-US"/>
          </a:p>
        </p:txBody>
      </p:sp>
      <p:grpSp>
        <p:nvGrpSpPr>
          <p:cNvPr id="2" name="组合 1">
            <a:extLst>
              <a:ext uri="{FF2B5EF4-FFF2-40B4-BE49-F238E27FC236}">
                <a16:creationId xmlns:a16="http://schemas.microsoft.com/office/drawing/2014/main" id="{29CE7065-2F29-DD91-6574-47492DDEE1DB}"/>
              </a:ext>
            </a:extLst>
          </p:cNvPr>
          <p:cNvGrpSpPr/>
          <p:nvPr/>
        </p:nvGrpSpPr>
        <p:grpSpPr>
          <a:xfrm>
            <a:off x="335361" y="116633"/>
            <a:ext cx="629872" cy="612768"/>
            <a:chOff x="3070727" y="196457"/>
            <a:chExt cx="692047" cy="673255"/>
          </a:xfrm>
          <a:solidFill>
            <a:schemeClr val="accent1">
              <a:lumMod val="75000"/>
            </a:schemeClr>
          </a:solidFill>
        </p:grpSpPr>
        <p:sp>
          <p:nvSpPr>
            <p:cNvPr id="3" name="平行四边形 2">
              <a:extLst>
                <a:ext uri="{FF2B5EF4-FFF2-40B4-BE49-F238E27FC236}">
                  <a16:creationId xmlns:a16="http://schemas.microsoft.com/office/drawing/2014/main" id="{771CF2F8-B669-8005-41E3-1EB8B565C0E1}"/>
                </a:ext>
              </a:extLst>
            </p:cNvPr>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a:extLst>
                <a:ext uri="{FF2B5EF4-FFF2-40B4-BE49-F238E27FC236}">
                  <a16:creationId xmlns:a16="http://schemas.microsoft.com/office/drawing/2014/main" id="{2B0BC466-BDC9-BF3F-B28C-F361F8CFC11E}"/>
                </a:ext>
              </a:extLst>
            </p:cNvPr>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4" name="直接连接符 13">
            <a:extLst>
              <a:ext uri="{FF2B5EF4-FFF2-40B4-BE49-F238E27FC236}">
                <a16:creationId xmlns:a16="http://schemas.microsoft.com/office/drawing/2014/main" id="{72280EF6-5DE8-748F-4E02-9E695A7E3EF0}"/>
              </a:ext>
            </a:extLst>
          </p:cNvPr>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a:extLst>
              <a:ext uri="{FF2B5EF4-FFF2-40B4-BE49-F238E27FC236}">
                <a16:creationId xmlns:a16="http://schemas.microsoft.com/office/drawing/2014/main" id="{E44F4309-CF24-35CB-A90E-1ADBDB53C7DC}"/>
              </a:ext>
            </a:extLst>
          </p:cNvPr>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p>
        </p:txBody>
      </p:sp>
      <p:sp>
        <p:nvSpPr>
          <p:cNvPr id="60" name="圆角矩形 6">
            <a:extLst>
              <a:ext uri="{FF2B5EF4-FFF2-40B4-BE49-F238E27FC236}">
                <a16:creationId xmlns:a16="http://schemas.microsoft.com/office/drawing/2014/main" id="{D36D5F8A-39C2-987C-EF68-F4F22B1B224E}"/>
              </a:ext>
            </a:extLst>
          </p:cNvPr>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框 15">
            <a:extLst>
              <a:ext uri="{FF2B5EF4-FFF2-40B4-BE49-F238E27FC236}">
                <a16:creationId xmlns:a16="http://schemas.microsoft.com/office/drawing/2014/main" id="{799C990C-AE21-847D-65D5-4867EAAAF8AF}"/>
              </a:ext>
            </a:extLst>
          </p:cNvPr>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rPr>
              <a:t>模拟进展</a:t>
            </a:r>
            <a:endParaRPr kumimoji="0" lang="en-US" altLang="zh-CN" sz="2000" b="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7" name="内容占位符 16">
            <a:extLst>
              <a:ext uri="{FF2B5EF4-FFF2-40B4-BE49-F238E27FC236}">
                <a16:creationId xmlns:a16="http://schemas.microsoft.com/office/drawing/2014/main" id="{DF0D72ED-84F6-966B-592E-4C163A5757E8}"/>
              </a:ext>
            </a:extLst>
          </p:cNvPr>
          <p:cNvPicPr>
            <a:picLocks noGrp="1" noChangeAspect="1"/>
          </p:cNvPicPr>
          <p:nvPr>
            <p:ph idx="1"/>
          </p:nvPr>
        </p:nvPicPr>
        <p:blipFill>
          <a:blip r:embed="rId2"/>
          <a:stretch>
            <a:fillRect/>
          </a:stretch>
        </p:blipFill>
        <p:spPr>
          <a:xfrm>
            <a:off x="9093835" y="80645"/>
            <a:ext cx="2741930" cy="648970"/>
          </a:xfrm>
          <a:prstGeom prst="rect">
            <a:avLst/>
          </a:prstGeom>
        </p:spPr>
      </p:pic>
      <p:sp>
        <p:nvSpPr>
          <p:cNvPr id="7" name="文本框 6">
            <a:extLst>
              <a:ext uri="{FF2B5EF4-FFF2-40B4-BE49-F238E27FC236}">
                <a16:creationId xmlns:a16="http://schemas.microsoft.com/office/drawing/2014/main" id="{677C0702-9ABB-1ACC-F0F9-87824D8DD476}"/>
              </a:ext>
            </a:extLst>
          </p:cNvPr>
          <p:cNvSpPr txBox="1"/>
          <p:nvPr/>
        </p:nvSpPr>
        <p:spPr>
          <a:xfrm>
            <a:off x="509905" y="867410"/>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mj-ea"/>
              <a:ea typeface="+mj-ea"/>
              <a:sym typeface="+mn-ea"/>
            </a:endParaRPr>
          </a:p>
        </p:txBody>
      </p:sp>
      <p:sp>
        <p:nvSpPr>
          <p:cNvPr id="8" name="文本框 7">
            <a:extLst>
              <a:ext uri="{FF2B5EF4-FFF2-40B4-BE49-F238E27FC236}">
                <a16:creationId xmlns:a16="http://schemas.microsoft.com/office/drawing/2014/main" id="{3D572213-CC33-8EC4-2EC1-E94CD0E490C8}"/>
              </a:ext>
            </a:extLst>
          </p:cNvPr>
          <p:cNvSpPr txBox="1"/>
          <p:nvPr/>
        </p:nvSpPr>
        <p:spPr>
          <a:xfrm>
            <a:off x="325267" y="961690"/>
            <a:ext cx="6111088" cy="646331"/>
          </a:xfrm>
          <a:prstGeom prst="rect">
            <a:avLst/>
          </a:prstGeom>
          <a:noFill/>
        </p:spPr>
        <p:txBody>
          <a:bodyPr wrap="square">
            <a:spAutoFit/>
          </a:bodyPr>
          <a:lstStyle/>
          <a:p>
            <a:r>
              <a:rPr lang="en-US" altLang="zh-CN" b="1" dirty="0">
                <a:latin typeface="等线" panose="02010600030101010101" pitchFamily="2" charset="-122"/>
                <a:ea typeface="等线" panose="02010600030101010101" pitchFamily="2" charset="-122"/>
              </a:rPr>
              <a:t>DGEBA</a:t>
            </a:r>
            <a:r>
              <a:rPr lang="zh-CN" altLang="en-US" b="1" dirty="0">
                <a:latin typeface="等线" panose="02010600030101010101" pitchFamily="2" charset="-122"/>
                <a:ea typeface="等线" panose="02010600030101010101" pitchFamily="2" charset="-122"/>
              </a:rPr>
              <a:t>、聚醚胺无催化五元环反应</a:t>
            </a:r>
          </a:p>
          <a:p>
            <a:endParaRPr lang="zh-CN" altLang="en-US" dirty="0"/>
          </a:p>
        </p:txBody>
      </p:sp>
      <p:sp>
        <p:nvSpPr>
          <p:cNvPr id="11" name="箭头: 右 10">
            <a:extLst>
              <a:ext uri="{FF2B5EF4-FFF2-40B4-BE49-F238E27FC236}">
                <a16:creationId xmlns:a16="http://schemas.microsoft.com/office/drawing/2014/main" id="{9E0896AC-73F4-D716-9919-2F5DA9B4A0B7}"/>
              </a:ext>
            </a:extLst>
          </p:cNvPr>
          <p:cNvSpPr/>
          <p:nvPr/>
        </p:nvSpPr>
        <p:spPr>
          <a:xfrm>
            <a:off x="5558828" y="2308634"/>
            <a:ext cx="1393312" cy="209598"/>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9C58ED7C-27E3-6968-6D33-C678F4673C1C}"/>
              </a:ext>
            </a:extLst>
          </p:cNvPr>
          <p:cNvSpPr/>
          <p:nvPr/>
        </p:nvSpPr>
        <p:spPr>
          <a:xfrm flipH="1">
            <a:off x="5568164" y="4610208"/>
            <a:ext cx="1383976" cy="209598"/>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644EAC14-AAFF-7496-9687-66053F2DFB4F}"/>
              </a:ext>
            </a:extLst>
          </p:cNvPr>
          <p:cNvSpPr/>
          <p:nvPr/>
        </p:nvSpPr>
        <p:spPr>
          <a:xfrm rot="16200000" flipH="1">
            <a:off x="8951991" y="4146402"/>
            <a:ext cx="697066" cy="230547"/>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7273C842-01BB-F534-F6DF-624A14562734}"/>
              </a:ext>
            </a:extLst>
          </p:cNvPr>
          <p:cNvPicPr>
            <a:picLocks noChangeAspect="1"/>
          </p:cNvPicPr>
          <p:nvPr/>
        </p:nvPicPr>
        <p:blipFill>
          <a:blip r:embed="rId3"/>
          <a:stretch>
            <a:fillRect/>
          </a:stretch>
        </p:blipFill>
        <p:spPr>
          <a:xfrm>
            <a:off x="1825612" y="1760036"/>
            <a:ext cx="3539686" cy="2031048"/>
          </a:xfrm>
          <a:prstGeom prst="rect">
            <a:avLst/>
          </a:prstGeom>
        </p:spPr>
      </p:pic>
      <p:pic>
        <p:nvPicPr>
          <p:cNvPr id="20" name="图片 19">
            <a:extLst>
              <a:ext uri="{FF2B5EF4-FFF2-40B4-BE49-F238E27FC236}">
                <a16:creationId xmlns:a16="http://schemas.microsoft.com/office/drawing/2014/main" id="{7B7CB892-ECFF-BAA5-6602-5B405F051228}"/>
              </a:ext>
            </a:extLst>
          </p:cNvPr>
          <p:cNvPicPr>
            <a:picLocks noChangeAspect="1"/>
          </p:cNvPicPr>
          <p:nvPr/>
        </p:nvPicPr>
        <p:blipFill>
          <a:blip r:embed="rId4"/>
          <a:stretch>
            <a:fillRect/>
          </a:stretch>
        </p:blipFill>
        <p:spPr>
          <a:xfrm>
            <a:off x="7232797" y="1563253"/>
            <a:ext cx="3904907" cy="2227831"/>
          </a:xfrm>
          <a:prstGeom prst="rect">
            <a:avLst/>
          </a:prstGeom>
        </p:spPr>
      </p:pic>
      <p:pic>
        <p:nvPicPr>
          <p:cNvPr id="21" name="图片 20">
            <a:extLst>
              <a:ext uri="{FF2B5EF4-FFF2-40B4-BE49-F238E27FC236}">
                <a16:creationId xmlns:a16="http://schemas.microsoft.com/office/drawing/2014/main" id="{3991AE25-10AA-6237-32A3-7C916ACA5CB4}"/>
              </a:ext>
            </a:extLst>
          </p:cNvPr>
          <p:cNvPicPr>
            <a:picLocks noChangeAspect="1"/>
          </p:cNvPicPr>
          <p:nvPr/>
        </p:nvPicPr>
        <p:blipFill>
          <a:blip r:embed="rId5"/>
          <a:stretch>
            <a:fillRect/>
          </a:stretch>
        </p:blipFill>
        <p:spPr>
          <a:xfrm>
            <a:off x="7490798" y="4715007"/>
            <a:ext cx="3351482" cy="2031049"/>
          </a:xfrm>
          <a:prstGeom prst="rect">
            <a:avLst/>
          </a:prstGeom>
        </p:spPr>
      </p:pic>
      <p:pic>
        <p:nvPicPr>
          <p:cNvPr id="22" name="图片 21">
            <a:extLst>
              <a:ext uri="{FF2B5EF4-FFF2-40B4-BE49-F238E27FC236}">
                <a16:creationId xmlns:a16="http://schemas.microsoft.com/office/drawing/2014/main" id="{2AA40C19-9F6B-0ECA-1B4E-2DFE972C14B7}"/>
              </a:ext>
            </a:extLst>
          </p:cNvPr>
          <p:cNvPicPr>
            <a:picLocks noChangeAspect="1"/>
          </p:cNvPicPr>
          <p:nvPr/>
        </p:nvPicPr>
        <p:blipFill>
          <a:blip r:embed="rId6"/>
          <a:stretch>
            <a:fillRect/>
          </a:stretch>
        </p:blipFill>
        <p:spPr>
          <a:xfrm>
            <a:off x="2181029" y="3791084"/>
            <a:ext cx="3274293" cy="2685711"/>
          </a:xfrm>
          <a:prstGeom prst="rect">
            <a:avLst/>
          </a:prstGeom>
        </p:spPr>
      </p:pic>
      <p:cxnSp>
        <p:nvCxnSpPr>
          <p:cNvPr id="5" name="直接连接符 4">
            <a:extLst>
              <a:ext uri="{FF2B5EF4-FFF2-40B4-BE49-F238E27FC236}">
                <a16:creationId xmlns:a16="http://schemas.microsoft.com/office/drawing/2014/main" id="{EEF5597F-EB48-70CD-9EBB-CDF0FA41D67B}"/>
              </a:ext>
            </a:extLst>
          </p:cNvPr>
          <p:cNvCxnSpPr>
            <a:cxnSpLocks/>
          </p:cNvCxnSpPr>
          <p:nvPr/>
        </p:nvCxnSpPr>
        <p:spPr>
          <a:xfrm>
            <a:off x="4181475" y="3544446"/>
            <a:ext cx="285750" cy="132204"/>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6ECBD6DD-C5B9-10BF-CA0B-5BEFB9C42D69}"/>
              </a:ext>
            </a:extLst>
          </p:cNvPr>
          <p:cNvSpPr txBox="1"/>
          <p:nvPr/>
        </p:nvSpPr>
        <p:spPr>
          <a:xfrm>
            <a:off x="8992249" y="3445818"/>
            <a:ext cx="1535633"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1.63</a:t>
            </a:r>
            <a:endParaRPr lang="zh-CN" altLang="en-US" sz="900" dirty="0">
              <a:latin typeface="Times New Roman" panose="02020603050405020304" pitchFamily="18" charset="0"/>
              <a:cs typeface="Times New Roman" panose="02020603050405020304" pitchFamily="18" charset="0"/>
            </a:endParaRPr>
          </a:p>
        </p:txBody>
      </p:sp>
      <p:cxnSp>
        <p:nvCxnSpPr>
          <p:cNvPr id="24" name="直接连接符 23">
            <a:extLst>
              <a:ext uri="{FF2B5EF4-FFF2-40B4-BE49-F238E27FC236}">
                <a16:creationId xmlns:a16="http://schemas.microsoft.com/office/drawing/2014/main" id="{15D89754-19FB-987A-71F6-913B2530AC35}"/>
              </a:ext>
            </a:extLst>
          </p:cNvPr>
          <p:cNvCxnSpPr>
            <a:cxnSpLocks/>
          </p:cNvCxnSpPr>
          <p:nvPr/>
        </p:nvCxnSpPr>
        <p:spPr>
          <a:xfrm>
            <a:off x="4267200" y="3139646"/>
            <a:ext cx="276225" cy="217463"/>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25" name="文本框 24">
            <a:extLst>
              <a:ext uri="{FF2B5EF4-FFF2-40B4-BE49-F238E27FC236}">
                <a16:creationId xmlns:a16="http://schemas.microsoft.com/office/drawing/2014/main" id="{CF4AA031-6264-5153-EF93-22BF7CF9A07E}"/>
              </a:ext>
            </a:extLst>
          </p:cNvPr>
          <p:cNvSpPr txBox="1"/>
          <p:nvPr/>
        </p:nvSpPr>
        <p:spPr>
          <a:xfrm>
            <a:off x="8799120" y="2868441"/>
            <a:ext cx="1535633"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1.92</a:t>
            </a:r>
            <a:endParaRPr lang="zh-CN" altLang="en-US" sz="900" dirty="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A9C2F37-5A05-454C-E69E-831B9074E2FD}"/>
              </a:ext>
            </a:extLst>
          </p:cNvPr>
          <p:cNvCxnSpPr>
            <a:cxnSpLocks/>
          </p:cNvCxnSpPr>
          <p:nvPr/>
        </p:nvCxnSpPr>
        <p:spPr>
          <a:xfrm flipV="1">
            <a:off x="8934471" y="3429000"/>
            <a:ext cx="210817" cy="176831"/>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D144CDEE-9D5C-E564-7FD8-4CE5114E5F89}"/>
              </a:ext>
            </a:extLst>
          </p:cNvPr>
          <p:cNvCxnSpPr>
            <a:cxnSpLocks/>
          </p:cNvCxnSpPr>
          <p:nvPr/>
        </p:nvCxnSpPr>
        <p:spPr>
          <a:xfrm>
            <a:off x="8796358" y="3074677"/>
            <a:ext cx="348930" cy="16861"/>
          </a:xfrm>
          <a:prstGeom prst="line">
            <a:avLst/>
          </a:prstGeom>
          <a:ln>
            <a:prstDash val="sys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40387985"/>
      </p:ext>
    </p:extLst>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文本占位符 1"/>
          <p:cNvSpPr>
            <a:spLocks noGrp="1"/>
          </p:cNvSpPr>
          <p:nvPr>
            <p:ph type="body" idx="5"/>
            <p:custDataLst>
              <p:tags r:id="rId2"/>
            </p:custDataLst>
          </p:nvPr>
        </p:nvSpPr>
        <p:spPr/>
        <p:txBody>
          <a:bodyPr/>
          <a:lstStyle/>
          <a:p>
            <a:r>
              <a:rPr lang="zh-CN" altLang="en-US">
                <a:ln>
                  <a:gradFill>
                    <a:gsLst>
                      <a:gs pos="19000">
                        <a:schemeClr val="bg1">
                          <a:alpha val="0"/>
                        </a:schemeClr>
                      </a:gs>
                      <a:gs pos="74000">
                        <a:srgbClr val="FAFAFA">
                          <a:alpha val="100000"/>
                        </a:srgbClr>
                      </a:gs>
                    </a:gsLst>
                    <a:lin ang="16200000" scaled="0"/>
                  </a:gradFill>
                </a:ln>
              </a:rPr>
              <a:t>CONTENTS</a:t>
            </a:r>
          </a:p>
        </p:txBody>
      </p:sp>
      <p:sp>
        <p:nvSpPr>
          <p:cNvPr id="79" name="圆角矩形 78"/>
          <p:cNvSpPr/>
          <p:nvPr>
            <p:custDataLst>
              <p:tags r:id="rId3"/>
            </p:custDataLst>
          </p:nvPr>
        </p:nvSpPr>
        <p:spPr>
          <a:xfrm>
            <a:off x="5802630" y="851535"/>
            <a:ext cx="5400040" cy="864235"/>
          </a:xfrm>
          <a:prstGeom prst="roundRect">
            <a:avLst>
              <a:gd name="adj" fmla="val 0"/>
            </a:avLst>
          </a:prstGeom>
          <a:gradFill>
            <a:gsLst>
              <a:gs pos="0">
                <a:srgbClr val="93B3D8">
                  <a:alpha val="55000"/>
                </a:srgbClr>
              </a:gs>
              <a:gs pos="80000">
                <a:srgbClr val="BEBEBE">
                  <a:alpha val="0"/>
                </a:srgbClr>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微软雅黑" panose="020B0503020204020204" charset="-122"/>
            </a:endParaRPr>
          </a:p>
        </p:txBody>
      </p:sp>
      <p:sp>
        <p:nvSpPr>
          <p:cNvPr id="15" name="序号"/>
          <p:cNvSpPr txBox="1"/>
          <p:nvPr>
            <p:custDataLst>
              <p:tags r:id="rId4"/>
            </p:custDataLst>
          </p:nvPr>
        </p:nvSpPr>
        <p:spPr>
          <a:xfrm>
            <a:off x="6009005" y="935355"/>
            <a:ext cx="804545" cy="697230"/>
          </a:xfrm>
          <a:prstGeom prst="rect">
            <a:avLst/>
          </a:prstGeom>
          <a:noFill/>
        </p:spPr>
        <p:txBody>
          <a:bodyPr wrap="square" lIns="91440" tIns="45720" rIns="91440" bIns="45720" rtlCol="0" anchor="ctr" anchorCtr="0">
            <a:normAutofit/>
          </a:bodyPr>
          <a:lstStyle/>
          <a:p>
            <a:pPr lvl="0" algn="r">
              <a:buClrTx/>
              <a:buSzTx/>
              <a:buFontTx/>
            </a:pPr>
            <a:r>
              <a:rPr lang="en-US" altLang="zh-CN" sz="2400" b="1">
                <a:solidFill>
                  <a:schemeClr val="bg1"/>
                </a:solidFill>
                <a:latin typeface="+mj-ea"/>
                <a:ea typeface="+mj-ea"/>
                <a:cs typeface="微软雅黑" panose="020B0503020204020204" charset="-122"/>
                <a:sym typeface="+mn-ea"/>
              </a:rPr>
              <a:t>01.</a:t>
            </a:r>
          </a:p>
        </p:txBody>
      </p:sp>
      <p:sp>
        <p:nvSpPr>
          <p:cNvPr id="16" name="标题"/>
          <p:cNvSpPr txBox="1"/>
          <p:nvPr>
            <p:custDataLst>
              <p:tags r:id="rId5"/>
            </p:custDataLst>
          </p:nvPr>
        </p:nvSpPr>
        <p:spPr>
          <a:xfrm>
            <a:off x="6830695" y="935990"/>
            <a:ext cx="4208780" cy="695960"/>
          </a:xfrm>
          <a:prstGeom prst="rect">
            <a:avLst/>
          </a:prstGeom>
          <a:noFill/>
        </p:spPr>
        <p:txBody>
          <a:bodyPr wrap="square" lIns="91440" tIns="45720" rIns="91440" bIns="45720" rtlCol="0" anchor="ctr" anchorCtr="0">
            <a:normAutofit/>
          </a:bodyPr>
          <a:lstStyle/>
          <a:p>
            <a:pPr lvl="0" algn="l">
              <a:buClrTx/>
              <a:buSzTx/>
              <a:buFontTx/>
            </a:pPr>
            <a:r>
              <a:rPr lang="zh-CN" altLang="en-US" sz="2000" b="1">
                <a:solidFill>
                  <a:schemeClr val="bg1"/>
                </a:solidFill>
                <a:latin typeface="+mj-ea"/>
                <a:ea typeface="+mj-ea"/>
                <a:cs typeface="微软雅黑" panose="020B0503020204020204" charset="-122"/>
                <a:sym typeface="+mn-ea"/>
              </a:rPr>
              <a:t>研究背景</a:t>
            </a:r>
          </a:p>
        </p:txBody>
      </p:sp>
      <p:sp>
        <p:nvSpPr>
          <p:cNvPr id="10" name="圆角矩形 9"/>
          <p:cNvSpPr/>
          <p:nvPr>
            <p:custDataLst>
              <p:tags r:id="rId6"/>
            </p:custDataLst>
          </p:nvPr>
        </p:nvSpPr>
        <p:spPr>
          <a:xfrm>
            <a:off x="5802630" y="2282190"/>
            <a:ext cx="5400040" cy="864235"/>
          </a:xfrm>
          <a:prstGeom prst="roundRect">
            <a:avLst>
              <a:gd name="adj" fmla="val 0"/>
            </a:avLst>
          </a:prstGeom>
          <a:gradFill>
            <a:gsLst>
              <a:gs pos="0">
                <a:srgbClr val="93B3D8">
                  <a:alpha val="55000"/>
                </a:srgbClr>
              </a:gs>
              <a:gs pos="80000">
                <a:srgbClr val="BEBEBE">
                  <a:alpha val="0"/>
                </a:srgbClr>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微软雅黑" panose="020B0503020204020204" charset="-122"/>
            </a:endParaRPr>
          </a:p>
        </p:txBody>
      </p:sp>
      <p:sp>
        <p:nvSpPr>
          <p:cNvPr id="11" name="序号"/>
          <p:cNvSpPr txBox="1"/>
          <p:nvPr>
            <p:custDataLst>
              <p:tags r:id="rId7"/>
            </p:custDataLst>
          </p:nvPr>
        </p:nvSpPr>
        <p:spPr>
          <a:xfrm>
            <a:off x="6009005" y="2366010"/>
            <a:ext cx="804545" cy="697230"/>
          </a:xfrm>
          <a:prstGeom prst="rect">
            <a:avLst/>
          </a:prstGeom>
          <a:noFill/>
        </p:spPr>
        <p:txBody>
          <a:bodyPr wrap="square" lIns="91440" tIns="45720" rIns="91440" bIns="45720" rtlCol="0" anchor="ctr" anchorCtr="0">
            <a:normAutofit/>
          </a:bodyPr>
          <a:lstStyle/>
          <a:p>
            <a:pPr lvl="0" algn="r">
              <a:buClrTx/>
              <a:buSzTx/>
              <a:buFontTx/>
            </a:pPr>
            <a:r>
              <a:rPr lang="en-US" altLang="zh-CN" sz="2400" b="1">
                <a:solidFill>
                  <a:schemeClr val="bg1"/>
                </a:solidFill>
                <a:latin typeface="+mj-ea"/>
                <a:ea typeface="+mj-ea"/>
                <a:cs typeface="微软雅黑" panose="020B0503020204020204" charset="-122"/>
                <a:sym typeface="+mn-ea"/>
              </a:rPr>
              <a:t>02.</a:t>
            </a:r>
          </a:p>
        </p:txBody>
      </p:sp>
      <p:sp>
        <p:nvSpPr>
          <p:cNvPr id="17" name="标题"/>
          <p:cNvSpPr txBox="1"/>
          <p:nvPr>
            <p:custDataLst>
              <p:tags r:id="rId8"/>
            </p:custDataLst>
          </p:nvPr>
        </p:nvSpPr>
        <p:spPr>
          <a:xfrm>
            <a:off x="6830695" y="2366645"/>
            <a:ext cx="4208780" cy="695960"/>
          </a:xfrm>
          <a:prstGeom prst="rect">
            <a:avLst/>
          </a:prstGeom>
          <a:noFill/>
        </p:spPr>
        <p:txBody>
          <a:bodyPr wrap="square" lIns="91440" tIns="45720" rIns="91440" bIns="45720" rtlCol="0" anchor="ctr" anchorCtr="0">
            <a:normAutofit/>
          </a:bodyPr>
          <a:lstStyle/>
          <a:p>
            <a:pPr lvl="0" algn="l">
              <a:buClrTx/>
              <a:buSzTx/>
              <a:buFontTx/>
            </a:pPr>
            <a:r>
              <a:rPr lang="zh-CN" altLang="en-US" sz="2000" b="1">
                <a:solidFill>
                  <a:schemeClr val="bg1"/>
                </a:solidFill>
                <a:latin typeface="+mj-ea"/>
                <a:ea typeface="+mj-ea"/>
                <a:cs typeface="微软雅黑" panose="020B0503020204020204" charset="-122"/>
                <a:sym typeface="+mn-ea"/>
              </a:rPr>
              <a:t>研究方法</a:t>
            </a:r>
          </a:p>
        </p:txBody>
      </p:sp>
      <p:sp>
        <p:nvSpPr>
          <p:cNvPr id="19" name="圆角矩形 18"/>
          <p:cNvSpPr/>
          <p:nvPr>
            <p:custDataLst>
              <p:tags r:id="rId9"/>
            </p:custDataLst>
          </p:nvPr>
        </p:nvSpPr>
        <p:spPr>
          <a:xfrm>
            <a:off x="5802630" y="3712845"/>
            <a:ext cx="5400040" cy="864235"/>
          </a:xfrm>
          <a:prstGeom prst="roundRect">
            <a:avLst>
              <a:gd name="adj" fmla="val 0"/>
            </a:avLst>
          </a:prstGeom>
          <a:gradFill>
            <a:gsLst>
              <a:gs pos="0">
                <a:srgbClr val="93B3D8">
                  <a:alpha val="55000"/>
                </a:srgbClr>
              </a:gs>
              <a:gs pos="80000">
                <a:srgbClr val="BEBEBE">
                  <a:alpha val="0"/>
                </a:srgbClr>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微软雅黑" panose="020B0503020204020204" charset="-122"/>
            </a:endParaRPr>
          </a:p>
        </p:txBody>
      </p:sp>
      <p:sp>
        <p:nvSpPr>
          <p:cNvPr id="20" name="序号"/>
          <p:cNvSpPr txBox="1"/>
          <p:nvPr>
            <p:custDataLst>
              <p:tags r:id="rId10"/>
            </p:custDataLst>
          </p:nvPr>
        </p:nvSpPr>
        <p:spPr>
          <a:xfrm>
            <a:off x="6009005" y="3796665"/>
            <a:ext cx="804545" cy="697230"/>
          </a:xfrm>
          <a:prstGeom prst="rect">
            <a:avLst/>
          </a:prstGeom>
          <a:noFill/>
        </p:spPr>
        <p:txBody>
          <a:bodyPr wrap="square" lIns="91440" tIns="45720" rIns="91440" bIns="45720" rtlCol="0" anchor="ctr" anchorCtr="0">
            <a:normAutofit/>
          </a:bodyPr>
          <a:lstStyle/>
          <a:p>
            <a:pPr lvl="0" algn="r">
              <a:buClrTx/>
              <a:buSzTx/>
              <a:buFontTx/>
            </a:pPr>
            <a:r>
              <a:rPr lang="en-US" altLang="zh-CN" sz="2400" b="1">
                <a:solidFill>
                  <a:schemeClr val="bg1"/>
                </a:solidFill>
                <a:latin typeface="+mj-ea"/>
                <a:ea typeface="+mj-ea"/>
                <a:cs typeface="微软雅黑" panose="020B0503020204020204" charset="-122"/>
                <a:sym typeface="+mn-ea"/>
              </a:rPr>
              <a:t>03.</a:t>
            </a:r>
          </a:p>
        </p:txBody>
      </p:sp>
      <p:sp>
        <p:nvSpPr>
          <p:cNvPr id="21" name="标题"/>
          <p:cNvSpPr txBox="1"/>
          <p:nvPr>
            <p:custDataLst>
              <p:tags r:id="rId11"/>
            </p:custDataLst>
          </p:nvPr>
        </p:nvSpPr>
        <p:spPr>
          <a:xfrm>
            <a:off x="6830695" y="3797300"/>
            <a:ext cx="4208780" cy="695960"/>
          </a:xfrm>
          <a:prstGeom prst="rect">
            <a:avLst/>
          </a:prstGeom>
          <a:noFill/>
        </p:spPr>
        <p:txBody>
          <a:bodyPr wrap="square" lIns="91440" tIns="45720" rIns="91440" bIns="45720" rtlCol="0" anchor="ctr" anchorCtr="0">
            <a:normAutofit/>
          </a:bodyPr>
          <a:lstStyle/>
          <a:p>
            <a:pPr lvl="0" algn="l">
              <a:buClrTx/>
              <a:buSzTx/>
              <a:buFontTx/>
            </a:pPr>
            <a:r>
              <a:rPr lang="zh-CN" altLang="en-US" sz="2000" b="1" dirty="0" err="1">
                <a:solidFill>
                  <a:schemeClr val="bg1"/>
                </a:solidFill>
                <a:latin typeface="+mj-ea"/>
                <a:ea typeface="+mj-ea"/>
                <a:cs typeface="微软雅黑" panose="020B0503020204020204" charset="-122"/>
                <a:sym typeface="+mn-ea"/>
              </a:rPr>
              <a:t>模拟进展</a:t>
            </a:r>
          </a:p>
        </p:txBody>
      </p:sp>
      <p:sp>
        <p:nvSpPr>
          <p:cNvPr id="23" name="圆角矩形 22"/>
          <p:cNvSpPr/>
          <p:nvPr>
            <p:custDataLst>
              <p:tags r:id="rId12"/>
            </p:custDataLst>
          </p:nvPr>
        </p:nvSpPr>
        <p:spPr>
          <a:xfrm>
            <a:off x="5802630" y="5143500"/>
            <a:ext cx="5400040" cy="864235"/>
          </a:xfrm>
          <a:prstGeom prst="roundRect">
            <a:avLst>
              <a:gd name="adj" fmla="val 0"/>
            </a:avLst>
          </a:prstGeom>
          <a:gradFill>
            <a:gsLst>
              <a:gs pos="0">
                <a:srgbClr val="93B3D8">
                  <a:alpha val="55000"/>
                </a:srgbClr>
              </a:gs>
              <a:gs pos="80000">
                <a:srgbClr val="BEBEBE">
                  <a:alpha val="0"/>
                </a:srgbClr>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微软雅黑" panose="020B0503020204020204" charset="-122"/>
            </a:endParaRPr>
          </a:p>
        </p:txBody>
      </p:sp>
      <p:sp>
        <p:nvSpPr>
          <p:cNvPr id="24" name="序号"/>
          <p:cNvSpPr txBox="1"/>
          <p:nvPr>
            <p:custDataLst>
              <p:tags r:id="rId13"/>
            </p:custDataLst>
          </p:nvPr>
        </p:nvSpPr>
        <p:spPr>
          <a:xfrm>
            <a:off x="6009005" y="5227320"/>
            <a:ext cx="804545" cy="697230"/>
          </a:xfrm>
          <a:prstGeom prst="rect">
            <a:avLst/>
          </a:prstGeom>
          <a:noFill/>
        </p:spPr>
        <p:txBody>
          <a:bodyPr wrap="square" lIns="91440" tIns="45720" rIns="91440" bIns="45720" rtlCol="0" anchor="ctr" anchorCtr="0">
            <a:normAutofit/>
          </a:bodyPr>
          <a:lstStyle/>
          <a:p>
            <a:pPr lvl="0" algn="r">
              <a:buClrTx/>
              <a:buSzTx/>
              <a:buFontTx/>
            </a:pPr>
            <a:r>
              <a:rPr lang="en-US" altLang="zh-CN" sz="2400" b="1" dirty="0">
                <a:solidFill>
                  <a:schemeClr val="bg1"/>
                </a:solidFill>
                <a:latin typeface="+mj-ea"/>
                <a:ea typeface="+mj-ea"/>
                <a:cs typeface="微软雅黑" panose="020B0503020204020204" charset="-122"/>
                <a:sym typeface="+mn-ea"/>
              </a:rPr>
              <a:t>04.</a:t>
            </a:r>
          </a:p>
        </p:txBody>
      </p:sp>
      <p:sp>
        <p:nvSpPr>
          <p:cNvPr id="25" name="标题"/>
          <p:cNvSpPr txBox="1"/>
          <p:nvPr>
            <p:custDataLst>
              <p:tags r:id="rId14"/>
            </p:custDataLst>
          </p:nvPr>
        </p:nvSpPr>
        <p:spPr>
          <a:xfrm>
            <a:off x="6830695" y="5227955"/>
            <a:ext cx="4208780" cy="695960"/>
          </a:xfrm>
          <a:prstGeom prst="rect">
            <a:avLst/>
          </a:prstGeom>
          <a:noFill/>
        </p:spPr>
        <p:txBody>
          <a:bodyPr wrap="square" lIns="91440" tIns="45720" rIns="91440" bIns="45720" rtlCol="0" anchor="ctr" anchorCtr="0">
            <a:normAutofit/>
          </a:bodyPr>
          <a:lstStyle/>
          <a:p>
            <a:pPr lvl="0" algn="l">
              <a:buClrTx/>
              <a:buSzTx/>
              <a:buFontTx/>
            </a:pPr>
            <a:r>
              <a:rPr lang="zh-CN" altLang="en-US" sz="2000" b="1" dirty="0" err="1">
                <a:solidFill>
                  <a:schemeClr val="bg1"/>
                </a:solidFill>
                <a:latin typeface="+mj-ea"/>
                <a:ea typeface="+mj-ea"/>
                <a:cs typeface="微软雅黑" panose="020B0503020204020204" charset="-122"/>
                <a:sym typeface="+mn-ea"/>
              </a:rPr>
              <a:t>后续计划</a:t>
            </a:r>
          </a:p>
        </p:txBody>
      </p:sp>
      <p:pic>
        <p:nvPicPr>
          <p:cNvPr id="4" name="图片 3" descr="H:/2024年 工作/2024年 杭电元素PPT模板/校园美景/20071208_8b24284e5da382be7d3djmJMWQEvV0dM.jpg20071208_8b24284e5da382be7d3djmJMWQEvV0dM"/>
          <p:cNvPicPr>
            <a:picLocks noChangeAspect="1"/>
          </p:cNvPicPr>
          <p:nvPr/>
        </p:nvPicPr>
        <p:blipFill>
          <a:blip r:embed="rId19"/>
          <a:srcRect l="29931" r="24928"/>
          <a:stretch>
            <a:fillRect/>
          </a:stretch>
        </p:blipFill>
        <p:spPr>
          <a:xfrm>
            <a:off x="0" y="0"/>
            <a:ext cx="4031615" cy="6858000"/>
          </a:xfrm>
          <a:prstGeom prst="rect">
            <a:avLst/>
          </a:prstGeom>
        </p:spPr>
      </p:pic>
      <p:sp>
        <p:nvSpPr>
          <p:cNvPr id="8" name="矩形 7"/>
          <p:cNvSpPr/>
          <p:nvPr>
            <p:custDataLst>
              <p:tags r:id="rId15"/>
            </p:custDataLst>
          </p:nvPr>
        </p:nvSpPr>
        <p:spPr>
          <a:xfrm>
            <a:off x="0" y="130"/>
            <a:ext cx="4046220" cy="6858000"/>
          </a:xfrm>
          <a:prstGeom prst="rect">
            <a:avLst/>
          </a:prstGeom>
          <a:gradFill>
            <a:gsLst>
              <a:gs pos="0">
                <a:srgbClr val="7B97BC">
                  <a:alpha val="0"/>
                </a:srgbClr>
              </a:gs>
              <a:gs pos="100000">
                <a:srgbClr val="51598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微软雅黑" panose="020B0503020204020204" charset="-122"/>
            </a:endParaRPr>
          </a:p>
        </p:txBody>
      </p:sp>
      <p:sp>
        <p:nvSpPr>
          <p:cNvPr id="3" name="标题 2"/>
          <p:cNvSpPr>
            <a:spLocks noGrp="1"/>
          </p:cNvSpPr>
          <p:nvPr>
            <p:ph type="title" idx="4"/>
            <p:custDataLst>
              <p:tags r:id="rId16"/>
            </p:custDataLst>
          </p:nvPr>
        </p:nvSpPr>
        <p:spPr/>
        <p:txBody>
          <a:bodyPr/>
          <a:lstStyle/>
          <a:p>
            <a:r>
              <a:rPr lang="zh-CN" altLang="en-US" dirty="0">
                <a:solidFill>
                  <a:schemeClr val="bg1"/>
                </a:solidFill>
                <a:effectLst>
                  <a:outerShdw blurRad="38100" dist="38100" dir="2700000" algn="tl">
                    <a:srgbClr val="000000">
                      <a:alpha val="43137"/>
                    </a:srgbClr>
                  </a:outerShdw>
                </a:effectLst>
              </a:rPr>
              <a:t>目录</a:t>
            </a:r>
          </a:p>
        </p:txBody>
      </p:sp>
      <p:pic>
        <p:nvPicPr>
          <p:cNvPr id="6" name="图片 5" descr="校标(白)"/>
          <p:cNvPicPr>
            <a:picLocks noChangeAspect="1"/>
          </p:cNvPicPr>
          <p:nvPr/>
        </p:nvPicPr>
        <p:blipFill>
          <a:blip r:embed="rId20"/>
          <a:stretch>
            <a:fillRect/>
          </a:stretch>
        </p:blipFill>
        <p:spPr>
          <a:xfrm>
            <a:off x="9857105" y="191770"/>
            <a:ext cx="506095" cy="506095"/>
          </a:xfrm>
          <a:prstGeom prst="rect">
            <a:avLst/>
          </a:prstGeom>
        </p:spPr>
      </p:pic>
      <p:pic>
        <p:nvPicPr>
          <p:cNvPr id="7" name="图片 6" descr="校名（中英文 白） - 副本"/>
          <p:cNvPicPr>
            <a:picLocks noChangeAspect="1"/>
          </p:cNvPicPr>
          <p:nvPr/>
        </p:nvPicPr>
        <p:blipFill>
          <a:blip r:embed="rId21"/>
          <a:stretch>
            <a:fillRect/>
          </a:stretch>
        </p:blipFill>
        <p:spPr>
          <a:xfrm>
            <a:off x="10425430" y="259715"/>
            <a:ext cx="1529715" cy="36131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mc:Choice>
    <mc:Fallback xmlns="">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79082-3BEF-7335-B87E-339ACA9E88DB}"/>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58D0C95-11C4-0171-141E-840740561709}"/>
              </a:ext>
            </a:extLst>
          </p:cNvPr>
          <p:cNvSpPr>
            <a:spLocks noGrp="1"/>
          </p:cNvSpPr>
          <p:nvPr>
            <p:ph type="sldNum" sz="quarter" idx="12"/>
          </p:nvPr>
        </p:nvSpPr>
        <p:spPr/>
        <p:txBody>
          <a:bodyPr/>
          <a:lstStyle/>
          <a:p>
            <a:fld id="{49AE70B2-8BF9-45C0-BB95-33D1B9D3A854}" type="slidenum">
              <a:rPr lang="zh-CN" altLang="en-US" smtClean="0"/>
              <a:t>20</a:t>
            </a:fld>
            <a:endParaRPr lang="zh-CN" altLang="en-US"/>
          </a:p>
        </p:txBody>
      </p:sp>
      <p:grpSp>
        <p:nvGrpSpPr>
          <p:cNvPr id="2" name="组合 1">
            <a:extLst>
              <a:ext uri="{FF2B5EF4-FFF2-40B4-BE49-F238E27FC236}">
                <a16:creationId xmlns:a16="http://schemas.microsoft.com/office/drawing/2014/main" id="{807BF37F-53DC-7A84-6895-EF5AE7ECE64F}"/>
              </a:ext>
            </a:extLst>
          </p:cNvPr>
          <p:cNvGrpSpPr/>
          <p:nvPr/>
        </p:nvGrpSpPr>
        <p:grpSpPr>
          <a:xfrm>
            <a:off x="335361" y="116633"/>
            <a:ext cx="629872" cy="612768"/>
            <a:chOff x="3070727" y="196457"/>
            <a:chExt cx="692047" cy="673255"/>
          </a:xfrm>
          <a:solidFill>
            <a:schemeClr val="accent1">
              <a:lumMod val="75000"/>
            </a:schemeClr>
          </a:solidFill>
        </p:grpSpPr>
        <p:sp>
          <p:nvSpPr>
            <p:cNvPr id="3" name="平行四边形 2">
              <a:extLst>
                <a:ext uri="{FF2B5EF4-FFF2-40B4-BE49-F238E27FC236}">
                  <a16:creationId xmlns:a16="http://schemas.microsoft.com/office/drawing/2014/main" id="{0D3AC985-EA10-F107-891E-C217A748CFFE}"/>
                </a:ext>
              </a:extLst>
            </p:cNvPr>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a:extLst>
                <a:ext uri="{FF2B5EF4-FFF2-40B4-BE49-F238E27FC236}">
                  <a16:creationId xmlns:a16="http://schemas.microsoft.com/office/drawing/2014/main" id="{1A185FD8-F2AE-2C1F-F67C-09C24BD77A45}"/>
                </a:ext>
              </a:extLst>
            </p:cNvPr>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4" name="直接连接符 13">
            <a:extLst>
              <a:ext uri="{FF2B5EF4-FFF2-40B4-BE49-F238E27FC236}">
                <a16:creationId xmlns:a16="http://schemas.microsoft.com/office/drawing/2014/main" id="{99715D80-044A-3E64-A523-8EC20AF5163C}"/>
              </a:ext>
            </a:extLst>
          </p:cNvPr>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a:extLst>
              <a:ext uri="{FF2B5EF4-FFF2-40B4-BE49-F238E27FC236}">
                <a16:creationId xmlns:a16="http://schemas.microsoft.com/office/drawing/2014/main" id="{E33445E2-989C-085F-4018-9A22EC78DD79}"/>
              </a:ext>
            </a:extLst>
          </p:cNvPr>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p>
        </p:txBody>
      </p:sp>
      <p:sp>
        <p:nvSpPr>
          <p:cNvPr id="60" name="圆角矩形 6">
            <a:extLst>
              <a:ext uri="{FF2B5EF4-FFF2-40B4-BE49-F238E27FC236}">
                <a16:creationId xmlns:a16="http://schemas.microsoft.com/office/drawing/2014/main" id="{85D4A627-858D-3821-B260-6D91627A3037}"/>
              </a:ext>
            </a:extLst>
          </p:cNvPr>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框 15">
            <a:extLst>
              <a:ext uri="{FF2B5EF4-FFF2-40B4-BE49-F238E27FC236}">
                <a16:creationId xmlns:a16="http://schemas.microsoft.com/office/drawing/2014/main" id="{2627630B-33F1-F31F-0173-C26C344798DA}"/>
              </a:ext>
            </a:extLst>
          </p:cNvPr>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rPr>
              <a:t>模拟进展</a:t>
            </a:r>
            <a:endParaRPr kumimoji="0" lang="en-US" altLang="zh-CN" sz="2000" b="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7" name="内容占位符 16">
            <a:extLst>
              <a:ext uri="{FF2B5EF4-FFF2-40B4-BE49-F238E27FC236}">
                <a16:creationId xmlns:a16="http://schemas.microsoft.com/office/drawing/2014/main" id="{4F7E8263-D852-33B6-6537-C37EBEEF6F03}"/>
              </a:ext>
            </a:extLst>
          </p:cNvPr>
          <p:cNvPicPr>
            <a:picLocks noGrp="1" noChangeAspect="1"/>
          </p:cNvPicPr>
          <p:nvPr>
            <p:ph idx="1"/>
          </p:nvPr>
        </p:nvPicPr>
        <p:blipFill>
          <a:blip r:embed="rId2"/>
          <a:stretch>
            <a:fillRect/>
          </a:stretch>
        </p:blipFill>
        <p:spPr>
          <a:xfrm>
            <a:off x="9093835" y="80645"/>
            <a:ext cx="2741930" cy="648970"/>
          </a:xfrm>
          <a:prstGeom prst="rect">
            <a:avLst/>
          </a:prstGeom>
        </p:spPr>
      </p:pic>
      <p:sp>
        <p:nvSpPr>
          <p:cNvPr id="7" name="文本框 6">
            <a:extLst>
              <a:ext uri="{FF2B5EF4-FFF2-40B4-BE49-F238E27FC236}">
                <a16:creationId xmlns:a16="http://schemas.microsoft.com/office/drawing/2014/main" id="{D73F3DE0-49EC-D39C-4605-7B52F5D6248B}"/>
              </a:ext>
            </a:extLst>
          </p:cNvPr>
          <p:cNvSpPr txBox="1"/>
          <p:nvPr/>
        </p:nvSpPr>
        <p:spPr>
          <a:xfrm>
            <a:off x="509905" y="867410"/>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mj-ea"/>
              <a:ea typeface="+mj-ea"/>
              <a:sym typeface="+mn-ea"/>
            </a:endParaRPr>
          </a:p>
        </p:txBody>
      </p:sp>
      <p:sp>
        <p:nvSpPr>
          <p:cNvPr id="38" name="箭头: 右 37">
            <a:extLst>
              <a:ext uri="{FF2B5EF4-FFF2-40B4-BE49-F238E27FC236}">
                <a16:creationId xmlns:a16="http://schemas.microsoft.com/office/drawing/2014/main" id="{7F619521-2FE6-5AFB-B984-7BDC74546690}"/>
              </a:ext>
            </a:extLst>
          </p:cNvPr>
          <p:cNvSpPr/>
          <p:nvPr/>
        </p:nvSpPr>
        <p:spPr>
          <a:xfrm>
            <a:off x="5558828" y="2308634"/>
            <a:ext cx="1393312" cy="209598"/>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A7B42528-B07D-F183-B290-170B3C5733AE}"/>
              </a:ext>
            </a:extLst>
          </p:cNvPr>
          <p:cNvSpPr/>
          <p:nvPr/>
        </p:nvSpPr>
        <p:spPr>
          <a:xfrm flipH="1">
            <a:off x="5420252" y="5404689"/>
            <a:ext cx="1383976" cy="209598"/>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0" name="箭头: 右 39">
            <a:extLst>
              <a:ext uri="{FF2B5EF4-FFF2-40B4-BE49-F238E27FC236}">
                <a16:creationId xmlns:a16="http://schemas.microsoft.com/office/drawing/2014/main" id="{F3812E90-6DD7-EA6B-03E4-D3487B611E33}"/>
              </a:ext>
            </a:extLst>
          </p:cNvPr>
          <p:cNvSpPr/>
          <p:nvPr/>
        </p:nvSpPr>
        <p:spPr>
          <a:xfrm rot="16200000" flipH="1">
            <a:off x="8997641" y="4170937"/>
            <a:ext cx="697066" cy="230547"/>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8CAF3410-F9FF-68BB-DE9B-FDA5B2CD4F9D}"/>
              </a:ext>
            </a:extLst>
          </p:cNvPr>
          <p:cNvSpPr txBox="1"/>
          <p:nvPr/>
        </p:nvSpPr>
        <p:spPr>
          <a:xfrm>
            <a:off x="325267" y="961690"/>
            <a:ext cx="6111088" cy="646331"/>
          </a:xfrm>
          <a:prstGeom prst="rect">
            <a:avLst/>
          </a:prstGeom>
          <a:noFill/>
        </p:spPr>
        <p:txBody>
          <a:bodyPr wrap="square">
            <a:spAutoFit/>
          </a:bodyPr>
          <a:lstStyle/>
          <a:p>
            <a:r>
              <a:rPr lang="en-US" altLang="zh-CN" b="1" dirty="0">
                <a:latin typeface="等线" panose="02010600030101010101" pitchFamily="2" charset="-122"/>
                <a:ea typeface="等线" panose="02010600030101010101" pitchFamily="2" charset="-122"/>
              </a:rPr>
              <a:t>DGEBA</a:t>
            </a:r>
            <a:r>
              <a:rPr lang="zh-CN" altLang="en-US" b="1" dirty="0">
                <a:latin typeface="等线" panose="02010600030101010101" pitchFamily="2" charset="-122"/>
                <a:ea typeface="等线" panose="02010600030101010101" pitchFamily="2" charset="-122"/>
              </a:rPr>
              <a:t>、</a:t>
            </a:r>
            <a:r>
              <a:rPr lang="en-US" altLang="zh-CN" b="1" dirty="0">
                <a:latin typeface="等线" panose="02010600030101010101" pitchFamily="2" charset="-122"/>
                <a:ea typeface="等线" panose="02010600030101010101" pitchFamily="2" charset="-122"/>
              </a:rPr>
              <a:t>T33</a:t>
            </a:r>
            <a:r>
              <a:rPr lang="zh-CN" altLang="en-US" b="1" dirty="0">
                <a:latin typeface="等线" panose="02010600030101010101" pitchFamily="2" charset="-122"/>
                <a:ea typeface="等线" panose="02010600030101010101" pitchFamily="2" charset="-122"/>
              </a:rPr>
              <a:t>类环分步离子态反应</a:t>
            </a:r>
          </a:p>
          <a:p>
            <a:endParaRPr lang="zh-CN" altLang="en-US" dirty="0"/>
          </a:p>
        </p:txBody>
      </p:sp>
      <p:pic>
        <p:nvPicPr>
          <p:cNvPr id="5" name="图片 4">
            <a:extLst>
              <a:ext uri="{FF2B5EF4-FFF2-40B4-BE49-F238E27FC236}">
                <a16:creationId xmlns:a16="http://schemas.microsoft.com/office/drawing/2014/main" id="{0CCF6C79-9F6F-4DA7-0E91-A84DF44A4325}"/>
              </a:ext>
            </a:extLst>
          </p:cNvPr>
          <p:cNvPicPr>
            <a:picLocks noChangeAspect="1"/>
          </p:cNvPicPr>
          <p:nvPr/>
        </p:nvPicPr>
        <p:blipFill>
          <a:blip r:embed="rId3"/>
          <a:stretch>
            <a:fillRect/>
          </a:stretch>
        </p:blipFill>
        <p:spPr>
          <a:xfrm>
            <a:off x="2131990" y="1387725"/>
            <a:ext cx="3156705" cy="2422874"/>
          </a:xfrm>
          <a:prstGeom prst="rect">
            <a:avLst/>
          </a:prstGeom>
        </p:spPr>
      </p:pic>
      <p:pic>
        <p:nvPicPr>
          <p:cNvPr id="8" name="图片 7">
            <a:extLst>
              <a:ext uri="{FF2B5EF4-FFF2-40B4-BE49-F238E27FC236}">
                <a16:creationId xmlns:a16="http://schemas.microsoft.com/office/drawing/2014/main" id="{77D9F1CA-E176-E721-8ECF-ED905AB1B10F}"/>
              </a:ext>
            </a:extLst>
          </p:cNvPr>
          <p:cNvPicPr>
            <a:picLocks noChangeAspect="1"/>
          </p:cNvPicPr>
          <p:nvPr/>
        </p:nvPicPr>
        <p:blipFill>
          <a:blip r:embed="rId4"/>
          <a:stretch>
            <a:fillRect/>
          </a:stretch>
        </p:blipFill>
        <p:spPr>
          <a:xfrm>
            <a:off x="7005449" y="1110322"/>
            <a:ext cx="3484502" cy="2827355"/>
          </a:xfrm>
          <a:prstGeom prst="rect">
            <a:avLst/>
          </a:prstGeom>
        </p:spPr>
      </p:pic>
      <p:pic>
        <p:nvPicPr>
          <p:cNvPr id="9" name="图片 8">
            <a:extLst>
              <a:ext uri="{FF2B5EF4-FFF2-40B4-BE49-F238E27FC236}">
                <a16:creationId xmlns:a16="http://schemas.microsoft.com/office/drawing/2014/main" id="{36F4716F-6DDD-8113-9556-EAE5BEABD8ED}"/>
              </a:ext>
            </a:extLst>
          </p:cNvPr>
          <p:cNvPicPr>
            <a:picLocks noChangeAspect="1"/>
          </p:cNvPicPr>
          <p:nvPr/>
        </p:nvPicPr>
        <p:blipFill>
          <a:blip r:embed="rId5"/>
          <a:stretch>
            <a:fillRect/>
          </a:stretch>
        </p:blipFill>
        <p:spPr>
          <a:xfrm>
            <a:off x="6952140" y="4406412"/>
            <a:ext cx="3890140" cy="2206153"/>
          </a:xfrm>
          <a:prstGeom prst="rect">
            <a:avLst/>
          </a:prstGeom>
        </p:spPr>
      </p:pic>
      <p:pic>
        <p:nvPicPr>
          <p:cNvPr id="10" name="图片 9">
            <a:extLst>
              <a:ext uri="{FF2B5EF4-FFF2-40B4-BE49-F238E27FC236}">
                <a16:creationId xmlns:a16="http://schemas.microsoft.com/office/drawing/2014/main" id="{83CEF362-CB21-40B5-D29D-AA2B6189E9C8}"/>
              </a:ext>
            </a:extLst>
          </p:cNvPr>
          <p:cNvPicPr>
            <a:picLocks noChangeAspect="1"/>
          </p:cNvPicPr>
          <p:nvPr/>
        </p:nvPicPr>
        <p:blipFill>
          <a:blip r:embed="rId6"/>
          <a:stretch>
            <a:fillRect/>
          </a:stretch>
        </p:blipFill>
        <p:spPr>
          <a:xfrm>
            <a:off x="2306410" y="3690504"/>
            <a:ext cx="2842745" cy="3052456"/>
          </a:xfrm>
          <a:prstGeom prst="rect">
            <a:avLst/>
          </a:prstGeom>
        </p:spPr>
      </p:pic>
    </p:spTree>
    <p:extLst>
      <p:ext uri="{BB962C8B-B14F-4D97-AF65-F5344CB8AC3E}">
        <p14:creationId xmlns:p14="http://schemas.microsoft.com/office/powerpoint/2010/main" val="2272258143"/>
      </p:ext>
    </p:extLst>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AE70B2-8BF9-45C0-BB95-33D1B9D3A854}" type="slidenum">
              <a:rPr lang="zh-CN" altLang="en-US" smtClean="0"/>
              <a:t>21</a:t>
            </a:fld>
            <a:endParaRPr lang="zh-CN" altLang="en-US"/>
          </a:p>
        </p:txBody>
      </p:sp>
      <p:grpSp>
        <p:nvGrpSpPr>
          <p:cNvPr id="2" name="组合 1"/>
          <p:cNvGrpSpPr/>
          <p:nvPr/>
        </p:nvGrpSpPr>
        <p:grpSpPr>
          <a:xfrm>
            <a:off x="335361" y="116633"/>
            <a:ext cx="629872" cy="612768"/>
            <a:chOff x="3070727" y="196457"/>
            <a:chExt cx="692047" cy="673255"/>
          </a:xfrm>
          <a:solidFill>
            <a:schemeClr val="accent1">
              <a:lumMod val="75000"/>
            </a:schemeClr>
          </a:solidFill>
        </p:grpSpPr>
        <p:sp>
          <p:nvSpPr>
            <p:cNvPr id="3" name="平行四边形 2"/>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4" name="直接连接符 13"/>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p>
        </p:txBody>
      </p:sp>
      <p:sp>
        <p:nvSpPr>
          <p:cNvPr id="60" name="圆角矩形 6"/>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框 15"/>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rPr>
              <a:t>模拟进展</a:t>
            </a:r>
            <a:endParaRPr kumimoji="0" lang="en-US" altLang="zh-CN" sz="2000" b="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7" name="内容占位符 16"/>
          <p:cNvPicPr>
            <a:picLocks noGrp="1" noChangeAspect="1"/>
          </p:cNvPicPr>
          <p:nvPr>
            <p:ph idx="1"/>
          </p:nvPr>
        </p:nvPicPr>
        <p:blipFill>
          <a:blip r:embed="rId2"/>
          <a:stretch>
            <a:fillRect/>
          </a:stretch>
        </p:blipFill>
        <p:spPr>
          <a:xfrm>
            <a:off x="9093835" y="80645"/>
            <a:ext cx="2741930" cy="648970"/>
          </a:xfrm>
          <a:prstGeom prst="rect">
            <a:avLst/>
          </a:prstGeom>
        </p:spPr>
      </p:pic>
      <p:sp>
        <p:nvSpPr>
          <p:cNvPr id="7" name="文本框 6"/>
          <p:cNvSpPr txBox="1"/>
          <p:nvPr/>
        </p:nvSpPr>
        <p:spPr>
          <a:xfrm>
            <a:off x="509905" y="867410"/>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mj-ea"/>
              <a:ea typeface="+mj-ea"/>
              <a:sym typeface="+mn-ea"/>
            </a:endParaRPr>
          </a:p>
        </p:txBody>
      </p:sp>
      <p:sp>
        <p:nvSpPr>
          <p:cNvPr id="8" name="文本框 7">
            <a:extLst>
              <a:ext uri="{FF2B5EF4-FFF2-40B4-BE49-F238E27FC236}">
                <a16:creationId xmlns:a16="http://schemas.microsoft.com/office/drawing/2014/main" id="{88A82613-FFB9-DB48-60DC-8BB355953EC4}"/>
              </a:ext>
            </a:extLst>
          </p:cNvPr>
          <p:cNvSpPr txBox="1"/>
          <p:nvPr/>
        </p:nvSpPr>
        <p:spPr>
          <a:xfrm>
            <a:off x="325267" y="961690"/>
            <a:ext cx="6111088" cy="646331"/>
          </a:xfrm>
          <a:prstGeom prst="rect">
            <a:avLst/>
          </a:prstGeom>
          <a:noFill/>
        </p:spPr>
        <p:txBody>
          <a:bodyPr wrap="square">
            <a:spAutoFit/>
          </a:bodyPr>
          <a:lstStyle/>
          <a:p>
            <a:r>
              <a:rPr lang="en-US" altLang="zh-CN" b="1" dirty="0">
                <a:latin typeface="等线" panose="02010600030101010101" pitchFamily="2" charset="-122"/>
                <a:ea typeface="等线" panose="02010600030101010101" pitchFamily="2" charset="-122"/>
              </a:rPr>
              <a:t>DGEBA</a:t>
            </a:r>
            <a:r>
              <a:rPr lang="zh-CN" altLang="en-US" b="1" dirty="0">
                <a:latin typeface="等线" panose="02010600030101010101" pitchFamily="2" charset="-122"/>
                <a:ea typeface="等线" panose="02010600030101010101" pitchFamily="2" charset="-122"/>
              </a:rPr>
              <a:t>、聚硫醇无催化五元环反应</a:t>
            </a:r>
          </a:p>
          <a:p>
            <a:endParaRPr lang="zh-CN" altLang="en-US" dirty="0"/>
          </a:p>
        </p:txBody>
      </p:sp>
      <p:sp>
        <p:nvSpPr>
          <p:cNvPr id="9" name="箭头: 右 8">
            <a:extLst>
              <a:ext uri="{FF2B5EF4-FFF2-40B4-BE49-F238E27FC236}">
                <a16:creationId xmlns:a16="http://schemas.microsoft.com/office/drawing/2014/main" id="{75AB08CA-07BB-1405-E46C-B3CE2F8C375A}"/>
              </a:ext>
            </a:extLst>
          </p:cNvPr>
          <p:cNvSpPr/>
          <p:nvPr/>
        </p:nvSpPr>
        <p:spPr>
          <a:xfrm rot="19873339">
            <a:off x="2520638" y="3154252"/>
            <a:ext cx="1393312" cy="209598"/>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18A9741F-7939-DCEA-710B-819846EB5AEC}"/>
              </a:ext>
            </a:extLst>
          </p:cNvPr>
          <p:cNvSpPr/>
          <p:nvPr/>
        </p:nvSpPr>
        <p:spPr>
          <a:xfrm rot="12651327" flipH="1">
            <a:off x="8122064" y="3123898"/>
            <a:ext cx="1201456" cy="232459"/>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419DBCFD-727A-9C4C-8D17-FF2590A636CE}"/>
              </a:ext>
            </a:extLst>
          </p:cNvPr>
          <p:cNvPicPr>
            <a:picLocks noChangeAspect="1"/>
          </p:cNvPicPr>
          <p:nvPr/>
        </p:nvPicPr>
        <p:blipFill>
          <a:blip r:embed="rId3"/>
          <a:stretch>
            <a:fillRect/>
          </a:stretch>
        </p:blipFill>
        <p:spPr>
          <a:xfrm>
            <a:off x="325267" y="3686285"/>
            <a:ext cx="3642637" cy="2080773"/>
          </a:xfrm>
          <a:prstGeom prst="rect">
            <a:avLst/>
          </a:prstGeom>
        </p:spPr>
      </p:pic>
      <p:pic>
        <p:nvPicPr>
          <p:cNvPr id="22" name="图片 21">
            <a:extLst>
              <a:ext uri="{FF2B5EF4-FFF2-40B4-BE49-F238E27FC236}">
                <a16:creationId xmlns:a16="http://schemas.microsoft.com/office/drawing/2014/main" id="{F68CA4D9-FCFE-6740-64F3-7F5CA515F407}"/>
              </a:ext>
            </a:extLst>
          </p:cNvPr>
          <p:cNvPicPr>
            <a:picLocks noChangeAspect="1"/>
          </p:cNvPicPr>
          <p:nvPr/>
        </p:nvPicPr>
        <p:blipFill>
          <a:blip r:embed="rId4"/>
          <a:stretch>
            <a:fillRect/>
          </a:stretch>
        </p:blipFill>
        <p:spPr>
          <a:xfrm>
            <a:off x="4005429" y="1523045"/>
            <a:ext cx="4181142" cy="2187518"/>
          </a:xfrm>
          <a:prstGeom prst="rect">
            <a:avLst/>
          </a:prstGeom>
        </p:spPr>
      </p:pic>
      <p:pic>
        <p:nvPicPr>
          <p:cNvPr id="23" name="图片 22">
            <a:extLst>
              <a:ext uri="{FF2B5EF4-FFF2-40B4-BE49-F238E27FC236}">
                <a16:creationId xmlns:a16="http://schemas.microsoft.com/office/drawing/2014/main" id="{C568B634-0138-3CB8-26C3-CC19767F5D4B}"/>
              </a:ext>
            </a:extLst>
          </p:cNvPr>
          <p:cNvPicPr>
            <a:picLocks noChangeAspect="1"/>
          </p:cNvPicPr>
          <p:nvPr/>
        </p:nvPicPr>
        <p:blipFill>
          <a:blip r:embed="rId5"/>
          <a:stretch>
            <a:fillRect/>
          </a:stretch>
        </p:blipFill>
        <p:spPr>
          <a:xfrm>
            <a:off x="8115290" y="3830975"/>
            <a:ext cx="3554628" cy="2753585"/>
          </a:xfrm>
          <a:prstGeom prst="rect">
            <a:avLst/>
          </a:prstGeom>
        </p:spPr>
      </p:pic>
      <p:cxnSp>
        <p:nvCxnSpPr>
          <p:cNvPr id="5" name="直接连接符 4">
            <a:extLst>
              <a:ext uri="{FF2B5EF4-FFF2-40B4-BE49-F238E27FC236}">
                <a16:creationId xmlns:a16="http://schemas.microsoft.com/office/drawing/2014/main" id="{3DE26649-7581-4A13-960B-A10CAB147935}"/>
              </a:ext>
            </a:extLst>
          </p:cNvPr>
          <p:cNvCxnSpPr>
            <a:cxnSpLocks/>
          </p:cNvCxnSpPr>
          <p:nvPr/>
        </p:nvCxnSpPr>
        <p:spPr>
          <a:xfrm>
            <a:off x="1422400" y="4260850"/>
            <a:ext cx="387350" cy="53546"/>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CAC5F9DA-2482-79F3-8846-0E408AF4F5AA}"/>
              </a:ext>
            </a:extLst>
          </p:cNvPr>
          <p:cNvCxnSpPr>
            <a:cxnSpLocks/>
          </p:cNvCxnSpPr>
          <p:nvPr/>
        </p:nvCxnSpPr>
        <p:spPr>
          <a:xfrm>
            <a:off x="1597514" y="3891609"/>
            <a:ext cx="212236" cy="0"/>
          </a:xfrm>
          <a:prstGeom prst="line">
            <a:avLst/>
          </a:prstGeom>
          <a:ln>
            <a:prstDash val="sysDash"/>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CDF54-E79E-6DC5-70DC-4DA93EF4AEF9}"/>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626FB9A-3E5B-A006-9139-C4244CFE4AC2}"/>
              </a:ext>
            </a:extLst>
          </p:cNvPr>
          <p:cNvSpPr>
            <a:spLocks noGrp="1"/>
          </p:cNvSpPr>
          <p:nvPr>
            <p:ph type="sldNum" sz="quarter" idx="12"/>
          </p:nvPr>
        </p:nvSpPr>
        <p:spPr/>
        <p:txBody>
          <a:bodyPr/>
          <a:lstStyle/>
          <a:p>
            <a:fld id="{49AE70B2-8BF9-45C0-BB95-33D1B9D3A854}" type="slidenum">
              <a:rPr lang="zh-CN" altLang="en-US" smtClean="0"/>
              <a:t>22</a:t>
            </a:fld>
            <a:endParaRPr lang="zh-CN" altLang="en-US"/>
          </a:p>
        </p:txBody>
      </p:sp>
      <p:grpSp>
        <p:nvGrpSpPr>
          <p:cNvPr id="2" name="组合 1">
            <a:extLst>
              <a:ext uri="{FF2B5EF4-FFF2-40B4-BE49-F238E27FC236}">
                <a16:creationId xmlns:a16="http://schemas.microsoft.com/office/drawing/2014/main" id="{E9A24426-7389-1A62-746C-80088D4889D0}"/>
              </a:ext>
            </a:extLst>
          </p:cNvPr>
          <p:cNvGrpSpPr/>
          <p:nvPr/>
        </p:nvGrpSpPr>
        <p:grpSpPr>
          <a:xfrm>
            <a:off x="335361" y="116633"/>
            <a:ext cx="629872" cy="612768"/>
            <a:chOff x="3070727" y="196457"/>
            <a:chExt cx="692047" cy="673255"/>
          </a:xfrm>
          <a:solidFill>
            <a:schemeClr val="accent1">
              <a:lumMod val="75000"/>
            </a:schemeClr>
          </a:solidFill>
        </p:grpSpPr>
        <p:sp>
          <p:nvSpPr>
            <p:cNvPr id="3" name="平行四边形 2">
              <a:extLst>
                <a:ext uri="{FF2B5EF4-FFF2-40B4-BE49-F238E27FC236}">
                  <a16:creationId xmlns:a16="http://schemas.microsoft.com/office/drawing/2014/main" id="{FA757006-0D04-5A86-8DBF-9D44187F8F0A}"/>
                </a:ext>
              </a:extLst>
            </p:cNvPr>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a:extLst>
                <a:ext uri="{FF2B5EF4-FFF2-40B4-BE49-F238E27FC236}">
                  <a16:creationId xmlns:a16="http://schemas.microsoft.com/office/drawing/2014/main" id="{108E2D6E-7BB0-4A70-3F38-DDFB19095861}"/>
                </a:ext>
              </a:extLst>
            </p:cNvPr>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4" name="直接连接符 13">
            <a:extLst>
              <a:ext uri="{FF2B5EF4-FFF2-40B4-BE49-F238E27FC236}">
                <a16:creationId xmlns:a16="http://schemas.microsoft.com/office/drawing/2014/main" id="{7FAC8E83-3B39-18FD-388A-17D6D2492BF0}"/>
              </a:ext>
            </a:extLst>
          </p:cNvPr>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a:extLst>
              <a:ext uri="{FF2B5EF4-FFF2-40B4-BE49-F238E27FC236}">
                <a16:creationId xmlns:a16="http://schemas.microsoft.com/office/drawing/2014/main" id="{E86A7D39-AE7E-4A07-6084-7CC1C3A5E565}"/>
              </a:ext>
            </a:extLst>
          </p:cNvPr>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p>
        </p:txBody>
      </p:sp>
      <p:sp>
        <p:nvSpPr>
          <p:cNvPr id="60" name="圆角矩形 6">
            <a:extLst>
              <a:ext uri="{FF2B5EF4-FFF2-40B4-BE49-F238E27FC236}">
                <a16:creationId xmlns:a16="http://schemas.microsoft.com/office/drawing/2014/main" id="{F1A63637-719A-AAF3-ACA8-B275B0B8A78C}"/>
              </a:ext>
            </a:extLst>
          </p:cNvPr>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框 15">
            <a:extLst>
              <a:ext uri="{FF2B5EF4-FFF2-40B4-BE49-F238E27FC236}">
                <a16:creationId xmlns:a16="http://schemas.microsoft.com/office/drawing/2014/main" id="{93A31F7C-2F2D-B5AF-18C5-33A0563D11A3}"/>
              </a:ext>
            </a:extLst>
          </p:cNvPr>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rPr>
              <a:t>模拟进展</a:t>
            </a:r>
            <a:endParaRPr kumimoji="0" lang="en-US" altLang="zh-CN" sz="2000" b="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7" name="内容占位符 16">
            <a:extLst>
              <a:ext uri="{FF2B5EF4-FFF2-40B4-BE49-F238E27FC236}">
                <a16:creationId xmlns:a16="http://schemas.microsoft.com/office/drawing/2014/main" id="{CC792DA0-A6D4-60F3-A633-37F3A360E064}"/>
              </a:ext>
            </a:extLst>
          </p:cNvPr>
          <p:cNvPicPr>
            <a:picLocks noGrp="1" noChangeAspect="1"/>
          </p:cNvPicPr>
          <p:nvPr>
            <p:ph idx="1"/>
          </p:nvPr>
        </p:nvPicPr>
        <p:blipFill>
          <a:blip r:embed="rId2"/>
          <a:stretch>
            <a:fillRect/>
          </a:stretch>
        </p:blipFill>
        <p:spPr>
          <a:xfrm>
            <a:off x="9093835" y="80645"/>
            <a:ext cx="2741930" cy="648970"/>
          </a:xfrm>
          <a:prstGeom prst="rect">
            <a:avLst/>
          </a:prstGeom>
        </p:spPr>
      </p:pic>
      <p:sp>
        <p:nvSpPr>
          <p:cNvPr id="7" name="文本框 6">
            <a:extLst>
              <a:ext uri="{FF2B5EF4-FFF2-40B4-BE49-F238E27FC236}">
                <a16:creationId xmlns:a16="http://schemas.microsoft.com/office/drawing/2014/main" id="{251DCB74-817D-9A25-E314-E732B8F07F61}"/>
              </a:ext>
            </a:extLst>
          </p:cNvPr>
          <p:cNvSpPr txBox="1"/>
          <p:nvPr/>
        </p:nvSpPr>
        <p:spPr>
          <a:xfrm>
            <a:off x="509905" y="867410"/>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mj-ea"/>
              <a:ea typeface="+mj-ea"/>
              <a:sym typeface="+mn-ea"/>
            </a:endParaRPr>
          </a:p>
        </p:txBody>
      </p:sp>
      <p:sp>
        <p:nvSpPr>
          <p:cNvPr id="8" name="文本框 7">
            <a:extLst>
              <a:ext uri="{FF2B5EF4-FFF2-40B4-BE49-F238E27FC236}">
                <a16:creationId xmlns:a16="http://schemas.microsoft.com/office/drawing/2014/main" id="{47D9DF0F-F5D8-5202-A16E-A4069ED67C00}"/>
              </a:ext>
            </a:extLst>
          </p:cNvPr>
          <p:cNvSpPr txBox="1"/>
          <p:nvPr/>
        </p:nvSpPr>
        <p:spPr>
          <a:xfrm>
            <a:off x="325267" y="961690"/>
            <a:ext cx="6111088" cy="923330"/>
          </a:xfrm>
          <a:prstGeom prst="rect">
            <a:avLst/>
          </a:prstGeom>
          <a:noFill/>
        </p:spPr>
        <p:txBody>
          <a:bodyPr wrap="square">
            <a:spAutoFit/>
          </a:bodyPr>
          <a:lstStyle/>
          <a:p>
            <a:r>
              <a:rPr lang="en-US" altLang="zh-CN" b="1" dirty="0">
                <a:latin typeface="等线" panose="02010600030101010101" pitchFamily="2" charset="-122"/>
                <a:ea typeface="等线" panose="02010600030101010101" pitchFamily="2" charset="-122"/>
              </a:rPr>
              <a:t>DGEBA</a:t>
            </a:r>
            <a:r>
              <a:rPr lang="zh-CN" altLang="en-US" b="1" dirty="0">
                <a:latin typeface="等线" panose="02010600030101010101" pitchFamily="2" charset="-122"/>
                <a:ea typeface="等线" panose="02010600030101010101" pitchFamily="2" charset="-122"/>
              </a:rPr>
              <a:t>、聚硫醇叔胺催化分步反应</a:t>
            </a:r>
          </a:p>
          <a:p>
            <a:endParaRPr lang="zh-CN" altLang="en-US" b="1" dirty="0">
              <a:latin typeface="等线" panose="02010600030101010101" pitchFamily="2" charset="-122"/>
              <a:ea typeface="等线" panose="02010600030101010101" pitchFamily="2" charset="-122"/>
            </a:endParaRPr>
          </a:p>
          <a:p>
            <a:endParaRPr lang="zh-CN" altLang="en-US" dirty="0"/>
          </a:p>
        </p:txBody>
      </p:sp>
      <p:sp>
        <p:nvSpPr>
          <p:cNvPr id="5" name="箭头: 右 4">
            <a:extLst>
              <a:ext uri="{FF2B5EF4-FFF2-40B4-BE49-F238E27FC236}">
                <a16:creationId xmlns:a16="http://schemas.microsoft.com/office/drawing/2014/main" id="{3514EE35-A0F8-64BA-5BB6-09B6B7BD36E4}"/>
              </a:ext>
            </a:extLst>
          </p:cNvPr>
          <p:cNvSpPr/>
          <p:nvPr/>
        </p:nvSpPr>
        <p:spPr>
          <a:xfrm>
            <a:off x="5558828" y="2308634"/>
            <a:ext cx="1393312" cy="209598"/>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F97F603B-8F4A-A223-7635-0F17E6A5B676}"/>
              </a:ext>
            </a:extLst>
          </p:cNvPr>
          <p:cNvSpPr/>
          <p:nvPr/>
        </p:nvSpPr>
        <p:spPr>
          <a:xfrm flipH="1">
            <a:off x="5568164" y="5404689"/>
            <a:ext cx="1383976" cy="209598"/>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47F5B40C-5F29-3236-9709-EE7AB0BAA6EC}"/>
              </a:ext>
            </a:extLst>
          </p:cNvPr>
          <p:cNvSpPr/>
          <p:nvPr/>
        </p:nvSpPr>
        <p:spPr>
          <a:xfrm rot="16200000" flipH="1">
            <a:off x="8614920" y="4133129"/>
            <a:ext cx="697066" cy="230547"/>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A25ECFC8-373D-3D16-6D49-913B21D6A1EF}"/>
              </a:ext>
            </a:extLst>
          </p:cNvPr>
          <p:cNvPicPr>
            <a:picLocks noChangeAspect="1"/>
          </p:cNvPicPr>
          <p:nvPr/>
        </p:nvPicPr>
        <p:blipFill>
          <a:blip r:embed="rId3"/>
          <a:stretch>
            <a:fillRect/>
          </a:stretch>
        </p:blipFill>
        <p:spPr>
          <a:xfrm>
            <a:off x="2546259" y="1538889"/>
            <a:ext cx="2955024" cy="2217366"/>
          </a:xfrm>
          <a:prstGeom prst="rect">
            <a:avLst/>
          </a:prstGeom>
        </p:spPr>
      </p:pic>
      <p:pic>
        <p:nvPicPr>
          <p:cNvPr id="20" name="图片 19">
            <a:extLst>
              <a:ext uri="{FF2B5EF4-FFF2-40B4-BE49-F238E27FC236}">
                <a16:creationId xmlns:a16="http://schemas.microsoft.com/office/drawing/2014/main" id="{04D35B1A-4CAD-6679-5F01-8707ADD1DC15}"/>
              </a:ext>
            </a:extLst>
          </p:cNvPr>
          <p:cNvPicPr>
            <a:picLocks noChangeAspect="1"/>
          </p:cNvPicPr>
          <p:nvPr/>
        </p:nvPicPr>
        <p:blipFill>
          <a:blip r:embed="rId4"/>
          <a:stretch>
            <a:fillRect/>
          </a:stretch>
        </p:blipFill>
        <p:spPr>
          <a:xfrm>
            <a:off x="7230087" y="1235710"/>
            <a:ext cx="2854520" cy="2733235"/>
          </a:xfrm>
          <a:prstGeom prst="rect">
            <a:avLst/>
          </a:prstGeom>
        </p:spPr>
      </p:pic>
      <p:pic>
        <p:nvPicPr>
          <p:cNvPr id="21" name="图片 20">
            <a:extLst>
              <a:ext uri="{FF2B5EF4-FFF2-40B4-BE49-F238E27FC236}">
                <a16:creationId xmlns:a16="http://schemas.microsoft.com/office/drawing/2014/main" id="{0EE3CA4B-669A-554F-5F9F-40857C71EE37}"/>
              </a:ext>
            </a:extLst>
          </p:cNvPr>
          <p:cNvPicPr>
            <a:picLocks noChangeAspect="1"/>
          </p:cNvPicPr>
          <p:nvPr/>
        </p:nvPicPr>
        <p:blipFill>
          <a:blip r:embed="rId5"/>
          <a:stretch>
            <a:fillRect/>
          </a:stretch>
        </p:blipFill>
        <p:spPr>
          <a:xfrm>
            <a:off x="7730083" y="4527859"/>
            <a:ext cx="3001633" cy="2172856"/>
          </a:xfrm>
          <a:prstGeom prst="rect">
            <a:avLst/>
          </a:prstGeom>
        </p:spPr>
      </p:pic>
      <p:pic>
        <p:nvPicPr>
          <p:cNvPr id="26" name="图片 25">
            <a:extLst>
              <a:ext uri="{FF2B5EF4-FFF2-40B4-BE49-F238E27FC236}">
                <a16:creationId xmlns:a16="http://schemas.microsoft.com/office/drawing/2014/main" id="{BA1673CA-A4F0-AD9A-65EA-77867A91C159}"/>
              </a:ext>
            </a:extLst>
          </p:cNvPr>
          <p:cNvPicPr>
            <a:picLocks noChangeAspect="1"/>
          </p:cNvPicPr>
          <p:nvPr/>
        </p:nvPicPr>
        <p:blipFill>
          <a:blip r:embed="rId6"/>
          <a:stretch>
            <a:fillRect/>
          </a:stretch>
        </p:blipFill>
        <p:spPr>
          <a:xfrm>
            <a:off x="2742702" y="4001359"/>
            <a:ext cx="2737522" cy="2741601"/>
          </a:xfrm>
          <a:prstGeom prst="rect">
            <a:avLst/>
          </a:prstGeom>
        </p:spPr>
      </p:pic>
    </p:spTree>
    <p:extLst>
      <p:ext uri="{BB962C8B-B14F-4D97-AF65-F5344CB8AC3E}">
        <p14:creationId xmlns:p14="http://schemas.microsoft.com/office/powerpoint/2010/main" val="2067985112"/>
      </p:ext>
    </p:extLst>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02320-BC0F-424C-158A-3B54F1AA4D80}"/>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A160F28-FBDC-BE02-8298-428B78C8A61B}"/>
              </a:ext>
            </a:extLst>
          </p:cNvPr>
          <p:cNvSpPr>
            <a:spLocks noGrp="1"/>
          </p:cNvSpPr>
          <p:nvPr>
            <p:ph type="sldNum" sz="quarter" idx="12"/>
          </p:nvPr>
        </p:nvSpPr>
        <p:spPr/>
        <p:txBody>
          <a:bodyPr/>
          <a:lstStyle/>
          <a:p>
            <a:fld id="{49AE70B2-8BF9-45C0-BB95-33D1B9D3A854}" type="slidenum">
              <a:rPr lang="zh-CN" altLang="en-US" smtClean="0"/>
              <a:t>23</a:t>
            </a:fld>
            <a:endParaRPr lang="zh-CN" altLang="en-US"/>
          </a:p>
        </p:txBody>
      </p:sp>
      <p:grpSp>
        <p:nvGrpSpPr>
          <p:cNvPr id="2" name="组合 1">
            <a:extLst>
              <a:ext uri="{FF2B5EF4-FFF2-40B4-BE49-F238E27FC236}">
                <a16:creationId xmlns:a16="http://schemas.microsoft.com/office/drawing/2014/main" id="{9C695FE6-54ED-1674-D030-5C2B248766B4}"/>
              </a:ext>
            </a:extLst>
          </p:cNvPr>
          <p:cNvGrpSpPr/>
          <p:nvPr/>
        </p:nvGrpSpPr>
        <p:grpSpPr>
          <a:xfrm>
            <a:off x="335361" y="116633"/>
            <a:ext cx="629872" cy="612768"/>
            <a:chOff x="3070727" y="196457"/>
            <a:chExt cx="692047" cy="673255"/>
          </a:xfrm>
          <a:solidFill>
            <a:schemeClr val="accent1">
              <a:lumMod val="75000"/>
            </a:schemeClr>
          </a:solidFill>
        </p:grpSpPr>
        <p:sp>
          <p:nvSpPr>
            <p:cNvPr id="3" name="平行四边形 2">
              <a:extLst>
                <a:ext uri="{FF2B5EF4-FFF2-40B4-BE49-F238E27FC236}">
                  <a16:creationId xmlns:a16="http://schemas.microsoft.com/office/drawing/2014/main" id="{0B3C8F0F-4D5B-074F-4E11-F6559BF717EF}"/>
                </a:ext>
              </a:extLst>
            </p:cNvPr>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a:extLst>
                <a:ext uri="{FF2B5EF4-FFF2-40B4-BE49-F238E27FC236}">
                  <a16:creationId xmlns:a16="http://schemas.microsoft.com/office/drawing/2014/main" id="{64627610-92C0-B11E-8B38-4378F623E117}"/>
                </a:ext>
              </a:extLst>
            </p:cNvPr>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4" name="直接连接符 13">
            <a:extLst>
              <a:ext uri="{FF2B5EF4-FFF2-40B4-BE49-F238E27FC236}">
                <a16:creationId xmlns:a16="http://schemas.microsoft.com/office/drawing/2014/main" id="{5760C28B-4C46-B88A-A8E9-1EA3BC1849FE}"/>
              </a:ext>
            </a:extLst>
          </p:cNvPr>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a:extLst>
              <a:ext uri="{FF2B5EF4-FFF2-40B4-BE49-F238E27FC236}">
                <a16:creationId xmlns:a16="http://schemas.microsoft.com/office/drawing/2014/main" id="{73D86534-8B8C-7E23-0474-B755FA6B1294}"/>
              </a:ext>
            </a:extLst>
          </p:cNvPr>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p>
        </p:txBody>
      </p:sp>
      <p:sp>
        <p:nvSpPr>
          <p:cNvPr id="60" name="圆角矩形 6">
            <a:extLst>
              <a:ext uri="{FF2B5EF4-FFF2-40B4-BE49-F238E27FC236}">
                <a16:creationId xmlns:a16="http://schemas.microsoft.com/office/drawing/2014/main" id="{24BD044C-8F13-11A3-B138-0C35449965B3}"/>
              </a:ext>
            </a:extLst>
          </p:cNvPr>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框 15">
            <a:extLst>
              <a:ext uri="{FF2B5EF4-FFF2-40B4-BE49-F238E27FC236}">
                <a16:creationId xmlns:a16="http://schemas.microsoft.com/office/drawing/2014/main" id="{AAC99E4C-78A3-D080-B799-46DF9D3D256B}"/>
              </a:ext>
            </a:extLst>
          </p:cNvPr>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rPr>
              <a:t>模拟进展</a:t>
            </a:r>
            <a:endParaRPr kumimoji="0" lang="en-US" altLang="zh-CN" sz="2000" b="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7" name="内容占位符 16">
            <a:extLst>
              <a:ext uri="{FF2B5EF4-FFF2-40B4-BE49-F238E27FC236}">
                <a16:creationId xmlns:a16="http://schemas.microsoft.com/office/drawing/2014/main" id="{092396AF-5ED5-3846-E7BB-1B26AF29E6BC}"/>
              </a:ext>
            </a:extLst>
          </p:cNvPr>
          <p:cNvPicPr>
            <a:picLocks noGrp="1" noChangeAspect="1"/>
          </p:cNvPicPr>
          <p:nvPr>
            <p:ph idx="1"/>
          </p:nvPr>
        </p:nvPicPr>
        <p:blipFill>
          <a:blip r:embed="rId2"/>
          <a:stretch>
            <a:fillRect/>
          </a:stretch>
        </p:blipFill>
        <p:spPr>
          <a:xfrm>
            <a:off x="9093835" y="80645"/>
            <a:ext cx="2741930" cy="648970"/>
          </a:xfrm>
          <a:prstGeom prst="rect">
            <a:avLst/>
          </a:prstGeom>
        </p:spPr>
      </p:pic>
      <p:sp>
        <p:nvSpPr>
          <p:cNvPr id="7" name="文本框 6">
            <a:extLst>
              <a:ext uri="{FF2B5EF4-FFF2-40B4-BE49-F238E27FC236}">
                <a16:creationId xmlns:a16="http://schemas.microsoft.com/office/drawing/2014/main" id="{94DD6FDA-F532-D235-F1F1-95AE518F2D24}"/>
              </a:ext>
            </a:extLst>
          </p:cNvPr>
          <p:cNvSpPr txBox="1"/>
          <p:nvPr/>
        </p:nvSpPr>
        <p:spPr>
          <a:xfrm>
            <a:off x="509905" y="867410"/>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mj-ea"/>
              <a:ea typeface="+mj-ea"/>
              <a:sym typeface="+mn-ea"/>
            </a:endParaRPr>
          </a:p>
        </p:txBody>
      </p:sp>
      <p:sp>
        <p:nvSpPr>
          <p:cNvPr id="6" name="文本框 5">
            <a:extLst>
              <a:ext uri="{FF2B5EF4-FFF2-40B4-BE49-F238E27FC236}">
                <a16:creationId xmlns:a16="http://schemas.microsoft.com/office/drawing/2014/main" id="{CB11F6B1-9A7D-B1C5-F726-DED76A47C20B}"/>
              </a:ext>
            </a:extLst>
          </p:cNvPr>
          <p:cNvSpPr txBox="1"/>
          <p:nvPr/>
        </p:nvSpPr>
        <p:spPr>
          <a:xfrm>
            <a:off x="676275" y="991235"/>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r>
              <a:rPr lang="zh-CN" altLang="en-US" b="1" dirty="0">
                <a:solidFill>
                  <a:schemeClr val="tx1"/>
                </a:solidFill>
                <a:ea typeface="等线" panose="02010600030101010101" charset="-122"/>
                <a:sym typeface="+mn-ea"/>
              </a:rPr>
              <a:t>能垒图的绘制</a:t>
            </a:r>
          </a:p>
        </p:txBody>
      </p:sp>
      <p:sp>
        <p:nvSpPr>
          <p:cNvPr id="8" name="文本框 7">
            <a:extLst>
              <a:ext uri="{FF2B5EF4-FFF2-40B4-BE49-F238E27FC236}">
                <a16:creationId xmlns:a16="http://schemas.microsoft.com/office/drawing/2014/main" id="{3A8CFEDE-8A38-C713-2B74-18546F03A605}"/>
              </a:ext>
            </a:extLst>
          </p:cNvPr>
          <p:cNvSpPr txBox="1"/>
          <p:nvPr/>
        </p:nvSpPr>
        <p:spPr>
          <a:xfrm>
            <a:off x="7785930" y="1738440"/>
            <a:ext cx="6112700" cy="369332"/>
          </a:xfrm>
          <a:prstGeom prst="rect">
            <a:avLst/>
          </a:prstGeom>
          <a:noFill/>
        </p:spPr>
        <p:txBody>
          <a:bodyPr wrap="square">
            <a:spAutoFit/>
          </a:bodyPr>
          <a:lstStyle/>
          <a:p>
            <a:r>
              <a:rPr lang="en-US" altLang="zh-CN" b="1" dirty="0">
                <a:latin typeface="等线" panose="02010600030101010101" pitchFamily="2" charset="-122"/>
                <a:ea typeface="等线" panose="02010600030101010101" pitchFamily="2" charset="-122"/>
              </a:rPr>
              <a:t>DGEBA</a:t>
            </a:r>
            <a:r>
              <a:rPr lang="zh-CN" altLang="en-US" b="1" dirty="0">
                <a:latin typeface="等线" panose="02010600030101010101" pitchFamily="2" charset="-122"/>
                <a:ea typeface="等线" panose="02010600030101010101" pitchFamily="2" charset="-122"/>
              </a:rPr>
              <a:t>、</a:t>
            </a:r>
            <a:r>
              <a:rPr lang="en-US" altLang="zh-CN" b="1" dirty="0">
                <a:latin typeface="等线" panose="02010600030101010101" pitchFamily="2" charset="-122"/>
                <a:ea typeface="等线" panose="02010600030101010101" pitchFamily="2" charset="-122"/>
              </a:rPr>
              <a:t>T33</a:t>
            </a:r>
            <a:r>
              <a:rPr lang="zh-CN" altLang="en-US" b="1" dirty="0">
                <a:latin typeface="等线" panose="02010600030101010101" pitchFamily="2" charset="-122"/>
                <a:ea typeface="等线" panose="02010600030101010101" pitchFamily="2" charset="-122"/>
              </a:rPr>
              <a:t>自催化反应</a:t>
            </a:r>
            <a:endParaRPr lang="zh-CN" altLang="en-US" dirty="0"/>
          </a:p>
        </p:txBody>
      </p:sp>
      <p:pic>
        <p:nvPicPr>
          <p:cNvPr id="9" name="图片 8">
            <a:extLst>
              <a:ext uri="{FF2B5EF4-FFF2-40B4-BE49-F238E27FC236}">
                <a16:creationId xmlns:a16="http://schemas.microsoft.com/office/drawing/2014/main" id="{8678D295-D84B-C32F-6FB4-C801F9E145BD}"/>
              </a:ext>
            </a:extLst>
          </p:cNvPr>
          <p:cNvPicPr>
            <a:picLocks noChangeAspect="1"/>
          </p:cNvPicPr>
          <p:nvPr/>
        </p:nvPicPr>
        <p:blipFill>
          <a:blip r:embed="rId3"/>
          <a:stretch>
            <a:fillRect/>
          </a:stretch>
        </p:blipFill>
        <p:spPr>
          <a:xfrm>
            <a:off x="392209" y="1985369"/>
            <a:ext cx="4675091" cy="4005221"/>
          </a:xfrm>
          <a:prstGeom prst="rect">
            <a:avLst/>
          </a:prstGeom>
        </p:spPr>
      </p:pic>
      <p:sp>
        <p:nvSpPr>
          <p:cNvPr id="10" name="文本框 9">
            <a:extLst>
              <a:ext uri="{FF2B5EF4-FFF2-40B4-BE49-F238E27FC236}">
                <a16:creationId xmlns:a16="http://schemas.microsoft.com/office/drawing/2014/main" id="{948497FE-EE76-EFAE-688B-8F96F3F016AB}"/>
              </a:ext>
            </a:extLst>
          </p:cNvPr>
          <p:cNvSpPr txBox="1"/>
          <p:nvPr/>
        </p:nvSpPr>
        <p:spPr>
          <a:xfrm>
            <a:off x="855684" y="1693495"/>
            <a:ext cx="6112700" cy="369332"/>
          </a:xfrm>
          <a:prstGeom prst="rect">
            <a:avLst/>
          </a:prstGeom>
          <a:noFill/>
        </p:spPr>
        <p:txBody>
          <a:bodyPr wrap="square">
            <a:spAutoFit/>
          </a:bodyPr>
          <a:lstStyle/>
          <a:p>
            <a:r>
              <a:rPr lang="en-US" altLang="zh-CN" b="1" dirty="0">
                <a:latin typeface="等线" panose="02010600030101010101" pitchFamily="2" charset="-122"/>
                <a:ea typeface="等线" panose="02010600030101010101" pitchFamily="2" charset="-122"/>
              </a:rPr>
              <a:t>DGEBA</a:t>
            </a:r>
            <a:r>
              <a:rPr lang="zh-CN" altLang="en-US" b="1" dirty="0">
                <a:latin typeface="等线" panose="02010600030101010101" pitchFamily="2" charset="-122"/>
                <a:ea typeface="等线" panose="02010600030101010101" pitchFamily="2" charset="-122"/>
              </a:rPr>
              <a:t>、</a:t>
            </a:r>
            <a:r>
              <a:rPr lang="en-US" altLang="zh-CN" b="1" dirty="0">
                <a:latin typeface="等线" panose="02010600030101010101" pitchFamily="2" charset="-122"/>
                <a:ea typeface="等线" panose="02010600030101010101" pitchFamily="2" charset="-122"/>
              </a:rPr>
              <a:t>T33</a:t>
            </a:r>
            <a:r>
              <a:rPr lang="zh-CN" altLang="en-US" b="1" dirty="0">
                <a:latin typeface="等线" panose="02010600030101010101" pitchFamily="2" charset="-122"/>
                <a:ea typeface="等线" panose="02010600030101010101" pitchFamily="2" charset="-122"/>
              </a:rPr>
              <a:t>无催化五元环反应</a:t>
            </a:r>
            <a:endParaRPr lang="zh-CN" altLang="en-US" dirty="0"/>
          </a:p>
        </p:txBody>
      </p:sp>
      <p:pic>
        <p:nvPicPr>
          <p:cNvPr id="11" name="图片 10">
            <a:extLst>
              <a:ext uri="{FF2B5EF4-FFF2-40B4-BE49-F238E27FC236}">
                <a16:creationId xmlns:a16="http://schemas.microsoft.com/office/drawing/2014/main" id="{03446622-D4E2-52D5-1DB5-78F9D2B567D4}"/>
              </a:ext>
            </a:extLst>
          </p:cNvPr>
          <p:cNvPicPr>
            <a:picLocks noChangeAspect="1"/>
          </p:cNvPicPr>
          <p:nvPr/>
        </p:nvPicPr>
        <p:blipFill>
          <a:blip r:embed="rId4"/>
          <a:stretch>
            <a:fillRect/>
          </a:stretch>
        </p:blipFill>
        <p:spPr>
          <a:xfrm>
            <a:off x="6605905" y="2107772"/>
            <a:ext cx="4835480" cy="3882818"/>
          </a:xfrm>
          <a:prstGeom prst="rect">
            <a:avLst/>
          </a:prstGeom>
        </p:spPr>
      </p:pic>
    </p:spTree>
    <p:extLst>
      <p:ext uri="{BB962C8B-B14F-4D97-AF65-F5344CB8AC3E}">
        <p14:creationId xmlns:p14="http://schemas.microsoft.com/office/powerpoint/2010/main" val="1715742035"/>
      </p:ext>
    </p:extLst>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AE70B2-8BF9-45C0-BB95-33D1B9D3A854}" type="slidenum">
              <a:rPr lang="zh-CN" altLang="en-US" smtClean="0"/>
              <a:t>24</a:t>
            </a:fld>
            <a:endParaRPr lang="zh-CN" altLang="en-US"/>
          </a:p>
        </p:txBody>
      </p:sp>
      <p:grpSp>
        <p:nvGrpSpPr>
          <p:cNvPr id="2" name="组合 1"/>
          <p:cNvGrpSpPr/>
          <p:nvPr/>
        </p:nvGrpSpPr>
        <p:grpSpPr>
          <a:xfrm>
            <a:off x="335361" y="116633"/>
            <a:ext cx="629872" cy="612768"/>
            <a:chOff x="3070727" y="196457"/>
            <a:chExt cx="692047" cy="673255"/>
          </a:xfrm>
          <a:solidFill>
            <a:schemeClr val="accent1">
              <a:lumMod val="75000"/>
            </a:schemeClr>
          </a:solidFill>
        </p:grpSpPr>
        <p:sp>
          <p:nvSpPr>
            <p:cNvPr id="3" name="平行四边形 2"/>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4" name="直接连接符 13"/>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p>
        </p:txBody>
      </p:sp>
      <p:sp>
        <p:nvSpPr>
          <p:cNvPr id="60" name="圆角矩形 6"/>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框 15"/>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rPr>
              <a:t>模拟进展</a:t>
            </a:r>
            <a:endParaRPr kumimoji="0" lang="en-US" altLang="zh-CN" sz="2000" b="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7" name="内容占位符 16"/>
          <p:cNvPicPr>
            <a:picLocks noGrp="1" noChangeAspect="1"/>
          </p:cNvPicPr>
          <p:nvPr>
            <p:ph idx="1"/>
          </p:nvPr>
        </p:nvPicPr>
        <p:blipFill>
          <a:blip r:embed="rId3"/>
          <a:stretch>
            <a:fillRect/>
          </a:stretch>
        </p:blipFill>
        <p:spPr>
          <a:xfrm>
            <a:off x="9093835" y="80645"/>
            <a:ext cx="2741930" cy="648970"/>
          </a:xfrm>
          <a:prstGeom prst="rect">
            <a:avLst/>
          </a:prstGeom>
        </p:spPr>
      </p:pic>
      <p:sp>
        <p:nvSpPr>
          <p:cNvPr id="7" name="文本框 6"/>
          <p:cNvSpPr txBox="1"/>
          <p:nvPr/>
        </p:nvSpPr>
        <p:spPr>
          <a:xfrm>
            <a:off x="509905" y="867410"/>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mj-ea"/>
              <a:ea typeface="+mj-ea"/>
              <a:sym typeface="+mn-ea"/>
            </a:endParaRPr>
          </a:p>
        </p:txBody>
      </p:sp>
      <p:sp>
        <p:nvSpPr>
          <p:cNvPr id="6" name="文本框 5"/>
          <p:cNvSpPr txBox="1"/>
          <p:nvPr/>
        </p:nvSpPr>
        <p:spPr>
          <a:xfrm>
            <a:off x="676275" y="908050"/>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r>
              <a:rPr lang="zh-CN" altLang="en-US" b="1">
                <a:solidFill>
                  <a:schemeClr val="tx1">
                    <a:lumMod val="50000"/>
                  </a:schemeClr>
                </a:solidFill>
                <a:latin typeface="+mj-ea"/>
                <a:ea typeface="+mj-ea"/>
                <a:sym typeface="+mn-ea"/>
              </a:rPr>
              <a:t>分子动力学研究</a:t>
            </a:r>
          </a:p>
        </p:txBody>
      </p:sp>
      <p:sp>
        <p:nvSpPr>
          <p:cNvPr id="8" name="文本框 7"/>
          <p:cNvSpPr txBox="1"/>
          <p:nvPr/>
        </p:nvSpPr>
        <p:spPr>
          <a:xfrm>
            <a:off x="676275" y="1381125"/>
            <a:ext cx="10389870" cy="5657215"/>
          </a:xfrm>
          <a:prstGeom prst="rect">
            <a:avLst/>
          </a:prstGeom>
          <a:noFill/>
        </p:spPr>
        <p:txBody>
          <a:bodyPr wrap="square" rtlCol="0" anchor="t">
            <a:spAutoFit/>
          </a:bodyPr>
          <a:lstStyle/>
          <a:p>
            <a:pPr marL="0" lvl="0" indent="0" defTabSz="457200">
              <a:lnSpc>
                <a:spcPct val="100000"/>
              </a:lnSpc>
              <a:spcBef>
                <a:spcPct val="0"/>
              </a:spcBef>
              <a:buFontTx/>
              <a:buNone/>
            </a:pPr>
            <a:r>
              <a:rPr lang="en-US" altLang="zh-CN" b="1" dirty="0">
                <a:solidFill>
                  <a:schemeClr val="accent1"/>
                </a:solidFill>
                <a:ea typeface="等线" panose="02010600030101010101" charset="-122"/>
                <a:sym typeface="+mn-ea"/>
              </a:rPr>
              <a:t>		</a:t>
            </a:r>
            <a:r>
              <a:rPr lang="zh-CN" altLang="en-US" b="1" dirty="0">
                <a:solidFill>
                  <a:schemeClr val="accent1"/>
                </a:solidFill>
                <a:ea typeface="等线" panose="02010600030101010101" charset="-122"/>
                <a:sym typeface="+mn-ea"/>
              </a:rPr>
              <a:t>（单分子构建点位→ 弛豫平衡→ 周期性模型构建→ 交联反应（Perl脚本）→ 几何优化）</a:t>
            </a:r>
            <a:endParaRPr lang="en-US" altLang="zh-CN" b="1" dirty="0">
              <a:solidFill>
                <a:srgbClr val="FF0000"/>
              </a:solidFill>
              <a:ea typeface="等线" panose="02010600030101010101" charset="-122"/>
              <a:sym typeface="+mn-ea"/>
            </a:endParaRPr>
          </a:p>
          <a:p>
            <a:pPr marL="0" lvl="0" indent="0" defTabSz="457200">
              <a:lnSpc>
                <a:spcPct val="100000"/>
              </a:lnSpc>
              <a:spcBef>
                <a:spcPct val="0"/>
              </a:spcBef>
              <a:buFontTx/>
              <a:buNone/>
            </a:pPr>
            <a:r>
              <a:rPr lang="en-US" altLang="zh-CN" b="1" dirty="0">
                <a:solidFill>
                  <a:srgbClr val="FF0000"/>
                </a:solidFill>
                <a:ea typeface="等线" panose="02010600030101010101" charset="-122"/>
                <a:sym typeface="+mn-ea"/>
              </a:rPr>
              <a:t>1</a:t>
            </a:r>
            <a:r>
              <a:rPr lang="zh-CN" altLang="en-US" b="1" dirty="0">
                <a:solidFill>
                  <a:srgbClr val="FF0000"/>
                </a:solidFill>
                <a:ea typeface="等线" panose="02010600030101010101" charset="-122"/>
                <a:sym typeface="+mn-ea"/>
              </a:rPr>
              <a:t>、结合能的计算</a:t>
            </a:r>
            <a:endParaRPr lang="zh-CN" altLang="en-US" b="1" dirty="0">
              <a:solidFill>
                <a:schemeClr val="accent1"/>
              </a:solidFill>
              <a:ea typeface="等线" panose="02010600030101010101" charset="-122"/>
            </a:endParaRPr>
          </a:p>
          <a:p>
            <a:pPr marL="0" lvl="0" indent="0" defTabSz="457200" fontAlgn="auto">
              <a:lnSpc>
                <a:spcPct val="100000"/>
              </a:lnSpc>
              <a:spcBef>
                <a:spcPts val="1000"/>
              </a:spcBef>
              <a:buFontTx/>
              <a:buNone/>
            </a:pPr>
            <a:r>
              <a:rPr lang="en-US" altLang="zh-CN" b="1" dirty="0">
                <a:ea typeface="等线" panose="02010600030101010101" charset="-122"/>
                <a:sym typeface="+mn-ea"/>
              </a:rPr>
              <a:t>	· 评估三种固化剂（T33/聚硫醇PTH/聚醚胺PEA）与环氧树脂（DGEBA）交联的结合能差异。</a:t>
            </a:r>
          </a:p>
          <a:p>
            <a:pPr marL="0" lvl="0" indent="0" defTabSz="457200" fontAlgn="auto">
              <a:lnSpc>
                <a:spcPct val="100000"/>
              </a:lnSpc>
              <a:spcBef>
                <a:spcPts val="1000"/>
              </a:spcBef>
              <a:buFontTx/>
              <a:buNone/>
            </a:pPr>
            <a:r>
              <a:rPr lang="en-US" altLang="zh-CN" b="1" dirty="0">
                <a:ea typeface="等线" panose="02010600030101010101" charset="-122"/>
                <a:sym typeface="+mn-ea"/>
              </a:rPr>
              <a:t>	· 分析交联比例（1:1至5:5）对结合能和稳定性的影响。</a:t>
            </a:r>
          </a:p>
          <a:p>
            <a:pPr marL="0" lvl="0" indent="0" defTabSz="457200" fontAlgn="auto">
              <a:lnSpc>
                <a:spcPct val="100000"/>
              </a:lnSpc>
              <a:spcBef>
                <a:spcPts val="1000"/>
              </a:spcBef>
              <a:buFontTx/>
              <a:buNone/>
            </a:pPr>
            <a:r>
              <a:rPr lang="en-US" altLang="zh-CN" b="1" dirty="0">
                <a:ea typeface="等线" panose="02010600030101010101" charset="-122"/>
                <a:sym typeface="+mn-ea"/>
              </a:rPr>
              <a:t>	· 验证周期性边界条件下交联结构的完整性（跨周期键合问题）。</a:t>
            </a:r>
          </a:p>
          <a:p>
            <a:pPr marL="0" lvl="0" indent="0" defTabSz="457200" fontAlgn="auto">
              <a:lnSpc>
                <a:spcPct val="100000"/>
              </a:lnSpc>
              <a:spcBef>
                <a:spcPts val="1000"/>
              </a:spcBef>
              <a:buFontTx/>
              <a:buNone/>
            </a:pPr>
            <a:r>
              <a:rPr lang="en-US" altLang="zh-CN" b="1" dirty="0">
                <a:ea typeface="等线" panose="02010600030101010101" charset="-122"/>
                <a:sym typeface="+mn-ea"/>
              </a:rPr>
              <a:t>	· 对比不同尺寸模型（1×1至5×5）对交联网络真实性的反映能力</a:t>
            </a:r>
            <a:r>
              <a:rPr lang="zh-CN" altLang="en-US" b="1" dirty="0">
                <a:ea typeface="等线" panose="02010600030101010101" charset="-122"/>
                <a:sym typeface="+mn-ea"/>
              </a:rPr>
              <a:t>。</a:t>
            </a:r>
            <a:endParaRPr b="1" dirty="0">
              <a:ea typeface="等线" panose="02010600030101010101" charset="-122"/>
              <a:sym typeface="+mn-ea"/>
            </a:endParaRPr>
          </a:p>
          <a:p>
            <a:pPr marL="0" lvl="0" indent="0" defTabSz="457200" fontAlgn="auto">
              <a:lnSpc>
                <a:spcPct val="100000"/>
              </a:lnSpc>
              <a:spcBef>
                <a:spcPts val="1000"/>
              </a:spcBef>
              <a:buFontTx/>
              <a:buNone/>
            </a:pPr>
            <a:r>
              <a:rPr lang="en-US" altLang="zh-CN" b="1" dirty="0">
                <a:solidFill>
                  <a:srgbClr val="FF0000"/>
                </a:solidFill>
                <a:ea typeface="等线" panose="02010600030101010101" charset="-122"/>
                <a:sym typeface="+mn-ea"/>
              </a:rPr>
              <a:t>2</a:t>
            </a:r>
            <a:r>
              <a:rPr lang="zh-CN" altLang="en-US" b="1" dirty="0">
                <a:solidFill>
                  <a:srgbClr val="FF0000"/>
                </a:solidFill>
                <a:ea typeface="等线" panose="02010600030101010101" charset="-122"/>
                <a:sym typeface="+mn-ea"/>
              </a:rPr>
              <a:t>、大体系结合能的计算</a:t>
            </a:r>
          </a:p>
          <a:p>
            <a:pPr marL="0" lvl="0" indent="0" defTabSz="457200" fontAlgn="auto">
              <a:lnSpc>
                <a:spcPct val="100000"/>
              </a:lnSpc>
              <a:spcBef>
                <a:spcPts val="1000"/>
              </a:spcBef>
              <a:buFontTx/>
              <a:buNone/>
            </a:pPr>
            <a:r>
              <a:rPr lang="en-US" altLang="zh-CN" b="1" dirty="0">
                <a:solidFill>
                  <a:srgbClr val="FF0000"/>
                </a:solidFill>
                <a:ea typeface="等线" panose="02010600030101010101" charset="-122"/>
                <a:sym typeface="+mn-ea"/>
              </a:rPr>
              <a:t>	</a:t>
            </a:r>
            <a:r>
              <a:rPr lang="en-US" altLang="zh-CN" b="1" dirty="0">
                <a:ea typeface="等线" panose="02010600030101010101" charset="-122"/>
                <a:sym typeface="+mn-ea"/>
              </a:rPr>
              <a:t>· </a:t>
            </a:r>
            <a:r>
              <a:rPr lang="zh-CN" altLang="en-US" b="1" dirty="0">
                <a:solidFill>
                  <a:schemeClr val="tx1"/>
                </a:solidFill>
                <a:ea typeface="等线" panose="02010600030101010101" charset="-122"/>
                <a:sym typeface="+mn-ea"/>
              </a:rPr>
              <a:t>根据分子量（</a:t>
            </a:r>
            <a:r>
              <a:rPr lang="en-US" altLang="zh-CN" b="1" dirty="0">
                <a:solidFill>
                  <a:schemeClr val="tx1"/>
                </a:solidFill>
                <a:ea typeface="等线" panose="02010600030101010101" charset="-122"/>
                <a:sym typeface="+mn-ea"/>
              </a:rPr>
              <a:t>DGEBA</a:t>
            </a:r>
            <a:r>
              <a:rPr lang="zh-CN" altLang="en-US" b="1" dirty="0">
                <a:solidFill>
                  <a:schemeClr val="tx1"/>
                </a:solidFill>
                <a:ea typeface="等线" panose="02010600030101010101" charset="-122"/>
                <a:sym typeface="+mn-ea"/>
              </a:rPr>
              <a:t>为</a:t>
            </a:r>
            <a:r>
              <a:rPr lang="en-US" altLang="zh-CN" b="1" dirty="0">
                <a:solidFill>
                  <a:schemeClr val="tx1"/>
                </a:solidFill>
                <a:ea typeface="等线" panose="02010600030101010101" charset="-122"/>
                <a:sym typeface="+mn-ea"/>
              </a:rPr>
              <a:t>10</a:t>
            </a:r>
            <a:r>
              <a:rPr lang="zh-CN" altLang="en-US" b="1" dirty="0">
                <a:solidFill>
                  <a:schemeClr val="tx1"/>
                </a:solidFill>
                <a:ea typeface="等线" panose="02010600030101010101" charset="-122"/>
                <a:sym typeface="+mn-ea"/>
              </a:rPr>
              <a:t>个）配比，重新计算结合能。</a:t>
            </a:r>
            <a:endParaRPr lang="zh-CN" altLang="en-US" b="1" dirty="0">
              <a:solidFill>
                <a:srgbClr val="FF0000"/>
              </a:solidFill>
              <a:ea typeface="等线" panose="02010600030101010101" charset="-122"/>
              <a:sym typeface="+mn-ea"/>
            </a:endParaRPr>
          </a:p>
          <a:p>
            <a:pPr marL="0" lvl="0" indent="0" defTabSz="457200" fontAlgn="auto">
              <a:lnSpc>
                <a:spcPct val="100000"/>
              </a:lnSpc>
              <a:spcBef>
                <a:spcPts val="1000"/>
              </a:spcBef>
              <a:buFontTx/>
              <a:buNone/>
            </a:pPr>
            <a:r>
              <a:rPr lang="en-US" altLang="zh-CN" b="1" dirty="0">
                <a:solidFill>
                  <a:srgbClr val="FF0000"/>
                </a:solidFill>
                <a:ea typeface="等线" panose="02010600030101010101" charset="-122"/>
                <a:sym typeface="+mn-ea"/>
              </a:rPr>
              <a:t>3</a:t>
            </a:r>
            <a:r>
              <a:rPr lang="zh-CN" altLang="en-US" b="1" dirty="0">
                <a:solidFill>
                  <a:srgbClr val="FF0000"/>
                </a:solidFill>
                <a:ea typeface="等线" panose="02010600030101010101" charset="-122"/>
                <a:sym typeface="+mn-ea"/>
              </a:rPr>
              <a:t>、实际工况体系的构建</a:t>
            </a:r>
          </a:p>
          <a:p>
            <a:pPr marL="0" lvl="0" indent="0" defTabSz="457200" fontAlgn="auto">
              <a:lnSpc>
                <a:spcPct val="100000"/>
              </a:lnSpc>
              <a:spcBef>
                <a:spcPts val="1000"/>
              </a:spcBef>
              <a:buFontTx/>
              <a:buNone/>
            </a:pPr>
            <a:r>
              <a:rPr lang="en-US" altLang="zh-CN" b="1" dirty="0">
                <a:solidFill>
                  <a:srgbClr val="FF0000"/>
                </a:solidFill>
                <a:ea typeface="等线" panose="02010600030101010101" charset="-122"/>
                <a:sym typeface="+mn-ea"/>
              </a:rPr>
              <a:t>	</a:t>
            </a:r>
            <a:r>
              <a:rPr lang="en-US" altLang="zh-CN" b="1" dirty="0">
                <a:ea typeface="等线" panose="02010600030101010101" charset="-122"/>
                <a:sym typeface="+mn-ea"/>
              </a:rPr>
              <a:t>· </a:t>
            </a:r>
            <a:r>
              <a:rPr lang="zh-CN" altLang="en-US" b="1" dirty="0">
                <a:solidFill>
                  <a:schemeClr val="tx1"/>
                </a:solidFill>
                <a:ea typeface="等线" panose="02010600030101010101" charset="-122"/>
                <a:sym typeface="+mn-ea"/>
              </a:rPr>
              <a:t>在基本组分</a:t>
            </a:r>
            <a:r>
              <a:rPr lang="en-US" altLang="zh-CN" b="1" dirty="0">
                <a:solidFill>
                  <a:schemeClr val="tx1"/>
                </a:solidFill>
                <a:ea typeface="等线" panose="02010600030101010101" charset="-122"/>
                <a:sym typeface="+mn-ea"/>
              </a:rPr>
              <a:t>A</a:t>
            </a:r>
            <a:r>
              <a:rPr lang="zh-CN" altLang="en-US" b="1" dirty="0">
                <a:solidFill>
                  <a:schemeClr val="tx1"/>
                </a:solidFill>
                <a:ea typeface="等线" panose="02010600030101010101" charset="-122"/>
                <a:sym typeface="+mn-ea"/>
              </a:rPr>
              <a:t>和固化剂的基础上，填充水分子、硫酸、</a:t>
            </a:r>
            <a:r>
              <a:rPr lang="en-US" altLang="zh-CN" b="1" dirty="0">
                <a:solidFill>
                  <a:schemeClr val="tx1"/>
                </a:solidFill>
                <a:ea typeface="等线" panose="02010600030101010101" charset="-122"/>
                <a:sym typeface="+mn-ea"/>
              </a:rPr>
              <a:t>R</a:t>
            </a:r>
            <a:r>
              <a:rPr lang="en-US" altLang="zh-CN" b="1" baseline="-25000" dirty="0">
                <a:solidFill>
                  <a:schemeClr val="tx1"/>
                </a:solidFill>
                <a:ea typeface="等线" panose="02010600030101010101" charset="-122"/>
                <a:sym typeface="+mn-ea"/>
              </a:rPr>
              <a:t>3</a:t>
            </a:r>
            <a:r>
              <a:rPr lang="en-US" altLang="zh-CN" b="1" dirty="0">
                <a:solidFill>
                  <a:schemeClr val="tx1"/>
                </a:solidFill>
                <a:ea typeface="等线" panose="02010600030101010101" charset="-122"/>
                <a:sym typeface="+mn-ea"/>
              </a:rPr>
              <a:t>N</a:t>
            </a:r>
            <a:r>
              <a:rPr lang="zh-CN" altLang="en-US" b="1" dirty="0">
                <a:solidFill>
                  <a:schemeClr val="tx1"/>
                </a:solidFill>
                <a:ea typeface="等线" panose="02010600030101010101" charset="-122"/>
                <a:sym typeface="+mn-ea"/>
              </a:rPr>
              <a:t>等填料尽可能还原实际。</a:t>
            </a:r>
          </a:p>
          <a:p>
            <a:pPr marL="0" lvl="0" indent="0" defTabSz="457200" fontAlgn="auto">
              <a:lnSpc>
                <a:spcPct val="100000"/>
              </a:lnSpc>
              <a:spcBef>
                <a:spcPts val="1000"/>
              </a:spcBef>
              <a:buFontTx/>
              <a:buNone/>
            </a:pPr>
            <a:r>
              <a:rPr lang="en-US" altLang="zh-CN" b="1" dirty="0">
                <a:solidFill>
                  <a:schemeClr val="tx1"/>
                </a:solidFill>
                <a:ea typeface="等线" panose="02010600030101010101" charset="-122"/>
                <a:sym typeface="+mn-ea"/>
              </a:rPr>
              <a:t>	</a:t>
            </a:r>
            <a:r>
              <a:rPr lang="en-US" altLang="zh-CN" b="1" dirty="0">
                <a:ea typeface="等线" panose="02010600030101010101" charset="-122"/>
                <a:sym typeface="+mn-ea"/>
              </a:rPr>
              <a:t>· </a:t>
            </a:r>
            <a:r>
              <a:rPr lang="zh-CN" altLang="en-US" b="1" dirty="0">
                <a:solidFill>
                  <a:schemeClr val="tx1"/>
                </a:solidFill>
                <a:ea typeface="等线" panose="02010600030101010101" charset="-122"/>
                <a:sym typeface="+mn-ea"/>
              </a:rPr>
              <a:t>在此基础上构建不同含水率的体系模型，并将在之后填充酸性组分还原腐蚀环境。</a:t>
            </a:r>
          </a:p>
          <a:p>
            <a:pPr marL="0" lvl="0" indent="0" defTabSz="457200" fontAlgn="auto">
              <a:lnSpc>
                <a:spcPct val="100000"/>
              </a:lnSpc>
              <a:spcBef>
                <a:spcPts val="1000"/>
              </a:spcBef>
              <a:buFontTx/>
              <a:buNone/>
            </a:pPr>
            <a:r>
              <a:rPr lang="en-US" altLang="zh-CN" b="1" dirty="0">
                <a:solidFill>
                  <a:srgbClr val="FF0000"/>
                </a:solidFill>
                <a:ea typeface="等线" panose="02010600030101010101" charset="-122"/>
                <a:sym typeface="+mn-ea"/>
              </a:rPr>
              <a:t>4</a:t>
            </a:r>
            <a:r>
              <a:rPr lang="zh-CN" altLang="en-US" b="1" dirty="0">
                <a:solidFill>
                  <a:srgbClr val="FF0000"/>
                </a:solidFill>
                <a:ea typeface="等线" panose="02010600030101010101" charset="-122"/>
                <a:sym typeface="+mn-ea"/>
              </a:rPr>
              <a:t>、固化交联时间的计算</a:t>
            </a:r>
          </a:p>
          <a:p>
            <a:pPr marL="0" lvl="0" indent="0" defTabSz="457200" fontAlgn="auto">
              <a:lnSpc>
                <a:spcPct val="100000"/>
              </a:lnSpc>
              <a:spcBef>
                <a:spcPts val="1000"/>
              </a:spcBef>
              <a:buFontTx/>
              <a:buNone/>
            </a:pPr>
            <a:r>
              <a:rPr lang="en-US" altLang="zh-CN" b="1" dirty="0">
                <a:ea typeface="等线" panose="02010600030101010101" charset="-122"/>
              </a:rPr>
              <a:t>	</a:t>
            </a:r>
            <a:r>
              <a:rPr lang="en-US" altLang="zh-CN" b="1" dirty="0">
                <a:ea typeface="等线" panose="02010600030101010101" charset="-122"/>
                <a:sym typeface="+mn-ea"/>
              </a:rPr>
              <a:t>· </a:t>
            </a:r>
            <a:r>
              <a:rPr lang="zh-CN" altLang="en-US" b="1" dirty="0">
                <a:ea typeface="等线" panose="02010600030101010101" charset="-122"/>
              </a:rPr>
              <a:t>根据步骤</a:t>
            </a:r>
            <a:r>
              <a:rPr lang="en-US" altLang="zh-CN" b="1" dirty="0">
                <a:ea typeface="等线" panose="02010600030101010101" charset="-122"/>
              </a:rPr>
              <a:t>3</a:t>
            </a:r>
            <a:r>
              <a:rPr lang="zh-CN" altLang="en-US" b="1" dirty="0">
                <a:ea typeface="等线" panose="02010600030101010101" charset="-122"/>
              </a:rPr>
              <a:t>基础交联得到的交联点位个数和</a:t>
            </a:r>
            <a:r>
              <a:rPr lang="en-US" altLang="zh-CN" b="1" dirty="0">
                <a:ea typeface="等线" panose="02010600030101010101" charset="-122"/>
              </a:rPr>
              <a:t>Gaussian</a:t>
            </a:r>
            <a:r>
              <a:rPr lang="zh-CN" altLang="en-US" b="1" dirty="0">
                <a:ea typeface="等线" panose="02010600030101010101" charset="-122"/>
              </a:rPr>
              <a:t>计算所得到的反应速率常数，结合反应动力学方程计算交联所需时间。</a:t>
            </a:r>
          </a:p>
          <a:p>
            <a:pPr marL="0" lvl="0" indent="0" defTabSz="457200">
              <a:lnSpc>
                <a:spcPct val="100000"/>
              </a:lnSpc>
              <a:spcBef>
                <a:spcPct val="0"/>
              </a:spcBef>
              <a:buFontTx/>
              <a:buNone/>
            </a:pPr>
            <a:endParaRPr lang="zh-CN" altLang="en-US" b="1" dirty="0">
              <a:ea typeface="等线" panose="02010600030101010101" charset="-122"/>
            </a:endParaRPr>
          </a:p>
        </p:txBody>
      </p:sp>
      <p:sp>
        <p:nvSpPr>
          <p:cNvPr id="10" name="矩形 9"/>
          <p:cNvSpPr/>
          <p:nvPr/>
        </p:nvSpPr>
        <p:spPr>
          <a:xfrm>
            <a:off x="676275" y="1276350"/>
            <a:ext cx="10666095" cy="5467350"/>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AE70B2-8BF9-45C0-BB95-33D1B9D3A854}" type="slidenum">
              <a:rPr lang="zh-CN" altLang="en-US" smtClean="0">
                <a:latin typeface="+mn-ea"/>
              </a:rPr>
              <a:t>25</a:t>
            </a:fld>
            <a:endParaRPr lang="zh-CN" altLang="en-US">
              <a:latin typeface="+mn-ea"/>
            </a:endParaRPr>
          </a:p>
        </p:txBody>
      </p:sp>
      <p:grpSp>
        <p:nvGrpSpPr>
          <p:cNvPr id="2" name="组合 1"/>
          <p:cNvGrpSpPr/>
          <p:nvPr/>
        </p:nvGrpSpPr>
        <p:grpSpPr>
          <a:xfrm>
            <a:off x="335361" y="116633"/>
            <a:ext cx="629872" cy="612768"/>
            <a:chOff x="3070727" y="196457"/>
            <a:chExt cx="692047" cy="673255"/>
          </a:xfrm>
          <a:solidFill>
            <a:schemeClr val="accent1">
              <a:lumMod val="75000"/>
            </a:schemeClr>
          </a:solidFill>
        </p:grpSpPr>
        <p:sp>
          <p:nvSpPr>
            <p:cNvPr id="3" name="平行四边形 2"/>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mn-ea"/>
                <a:cs typeface="+mn-cs"/>
              </a:endParaRPr>
            </a:p>
          </p:txBody>
        </p:sp>
        <p:sp>
          <p:nvSpPr>
            <p:cNvPr id="13" name="平行四边形 12"/>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mn-ea"/>
                <a:cs typeface="+mn-cs"/>
              </a:endParaRPr>
            </a:p>
          </p:txBody>
        </p:sp>
      </p:grpSp>
      <p:cxnSp>
        <p:nvCxnSpPr>
          <p:cNvPr id="14" name="直接连接符 13"/>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i="0" u="none" strike="noStrike" kern="1200" cap="none" spc="0" normalizeH="0" baseline="0" noProof="0" dirty="0">
                <a:ln>
                  <a:noFill/>
                </a:ln>
                <a:solidFill>
                  <a:schemeClr val="accent2"/>
                </a:solidFill>
                <a:effectLst/>
                <a:uLnTx/>
                <a:uFillTx/>
                <a:latin typeface="+mn-ea"/>
                <a:ea typeface="+mn-ea"/>
                <a:cs typeface="+mn-cs"/>
              </a:rPr>
              <a:t> </a:t>
            </a:r>
          </a:p>
        </p:txBody>
      </p:sp>
      <p:sp>
        <p:nvSpPr>
          <p:cNvPr id="60" name="圆角矩形 6"/>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mn-ea"/>
              <a:cs typeface="+mn-cs"/>
            </a:endParaRPr>
          </a:p>
        </p:txBody>
      </p:sp>
      <p:sp>
        <p:nvSpPr>
          <p:cNvPr id="16" name="文本框 15"/>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latin typeface="+mn-ea"/>
                <a:ea typeface="+mn-ea"/>
              </a:rPr>
              <a:t>模拟进展</a:t>
            </a:r>
            <a:endParaRPr kumimoji="0" lang="zh-CN" altLang="en-US" sz="2000" u="none" strike="noStrike" kern="0" cap="none" spc="0" normalizeH="0" baseline="0" noProof="0" dirty="0">
              <a:ln>
                <a:noFill/>
              </a:ln>
              <a:solidFill>
                <a:prstClr val="white"/>
              </a:solidFill>
              <a:effectLst/>
              <a:uLnTx/>
              <a:uFillTx/>
              <a:latin typeface="+mn-ea"/>
              <a:ea typeface="+mn-ea"/>
              <a:cs typeface="+mn-cs"/>
            </a:endParaRPr>
          </a:p>
        </p:txBody>
      </p:sp>
      <p:pic>
        <p:nvPicPr>
          <p:cNvPr id="17" name="内容占位符 16"/>
          <p:cNvPicPr>
            <a:picLocks noGrp="1" noChangeAspect="1"/>
          </p:cNvPicPr>
          <p:nvPr>
            <p:ph idx="1"/>
          </p:nvPr>
        </p:nvPicPr>
        <p:blipFill>
          <a:blip r:embed="rId3"/>
          <a:stretch>
            <a:fillRect/>
          </a:stretch>
        </p:blipFill>
        <p:spPr>
          <a:xfrm>
            <a:off x="9093835" y="80645"/>
            <a:ext cx="2741930" cy="648970"/>
          </a:xfrm>
          <a:prstGeom prst="rect">
            <a:avLst/>
          </a:prstGeom>
        </p:spPr>
      </p:pic>
      <p:graphicFrame>
        <p:nvGraphicFramePr>
          <p:cNvPr id="11" name="表格 10"/>
          <p:cNvGraphicFramePr/>
          <p:nvPr>
            <p:custDataLst>
              <p:tags r:id="rId1"/>
            </p:custDataLst>
          </p:nvPr>
        </p:nvGraphicFramePr>
        <p:xfrm>
          <a:off x="633095" y="3091815"/>
          <a:ext cx="5711825" cy="3334385"/>
        </p:xfrm>
        <a:graphic>
          <a:graphicData uri="http://schemas.openxmlformats.org/drawingml/2006/table">
            <a:tbl>
              <a:tblPr/>
              <a:tblGrid>
                <a:gridCol w="1142365">
                  <a:extLst>
                    <a:ext uri="{9D8B030D-6E8A-4147-A177-3AD203B41FA5}">
                      <a16:colId xmlns:a16="http://schemas.microsoft.com/office/drawing/2014/main" val="20000"/>
                    </a:ext>
                  </a:extLst>
                </a:gridCol>
                <a:gridCol w="1142365">
                  <a:extLst>
                    <a:ext uri="{9D8B030D-6E8A-4147-A177-3AD203B41FA5}">
                      <a16:colId xmlns:a16="http://schemas.microsoft.com/office/drawing/2014/main" val="20001"/>
                    </a:ext>
                  </a:extLst>
                </a:gridCol>
                <a:gridCol w="1142365">
                  <a:extLst>
                    <a:ext uri="{9D8B030D-6E8A-4147-A177-3AD203B41FA5}">
                      <a16:colId xmlns:a16="http://schemas.microsoft.com/office/drawing/2014/main" val="20002"/>
                    </a:ext>
                  </a:extLst>
                </a:gridCol>
                <a:gridCol w="1142365">
                  <a:extLst>
                    <a:ext uri="{9D8B030D-6E8A-4147-A177-3AD203B41FA5}">
                      <a16:colId xmlns:a16="http://schemas.microsoft.com/office/drawing/2014/main" val="20003"/>
                    </a:ext>
                  </a:extLst>
                </a:gridCol>
                <a:gridCol w="1142365">
                  <a:extLst>
                    <a:ext uri="{9D8B030D-6E8A-4147-A177-3AD203B41FA5}">
                      <a16:colId xmlns:a16="http://schemas.microsoft.com/office/drawing/2014/main" val="20004"/>
                    </a:ext>
                  </a:extLst>
                </a:gridCol>
              </a:tblGrid>
              <a:tr h="392430">
                <a:tc>
                  <a:txBody>
                    <a:bodyPr/>
                    <a:lstStyle/>
                    <a:p>
                      <a:pPr marL="85725" indent="0" algn="ctr">
                        <a:spcBef>
                          <a:spcPct val="0"/>
                        </a:spcBef>
                        <a:spcAft>
                          <a:spcPct val="0"/>
                        </a:spcAft>
                      </a:pPr>
                      <a:endParaRPr sz="1100" b="1">
                        <a:latin typeface="+mn-ea"/>
                        <a:cs typeface="+mn-lt"/>
                      </a:endParaRPr>
                    </a:p>
                  </a:txBody>
                  <a:tcPr marL="68580" marR="68580" marT="0" marB="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noFill/>
                  </a:tcPr>
                </a:tc>
                <a:tc>
                  <a:txBody>
                    <a:bodyPr/>
                    <a:lstStyle/>
                    <a:p>
                      <a:pPr marL="85725" indent="0" algn="ctr">
                        <a:spcBef>
                          <a:spcPct val="0"/>
                        </a:spcBef>
                        <a:spcAft>
                          <a:spcPct val="0"/>
                        </a:spcAft>
                      </a:pPr>
                      <a:r>
                        <a:rPr lang="zh-CN" sz="1100" b="1">
                          <a:latin typeface="+mn-ea"/>
                        </a:rPr>
                        <a:t>个数比</a:t>
                      </a:r>
                    </a:p>
                  </a:txBody>
                  <a:tcPr marL="68580" marR="68580" marT="0" marB="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noFill/>
                  </a:tcPr>
                </a:tc>
                <a:tc>
                  <a:txBody>
                    <a:bodyPr/>
                    <a:lstStyle/>
                    <a:p>
                      <a:pPr marL="85725" indent="0" algn="ctr">
                        <a:spcBef>
                          <a:spcPct val="0"/>
                        </a:spcBef>
                        <a:spcAft>
                          <a:spcPct val="0"/>
                        </a:spcAft>
                      </a:pPr>
                      <a:r>
                        <a:rPr lang="zh-CN" sz="1100" b="1">
                          <a:latin typeface="+mn-ea"/>
                        </a:rPr>
                        <a:t>反应物能量</a:t>
                      </a:r>
                    </a:p>
                  </a:txBody>
                  <a:tcPr marL="68580" marR="68580" marT="0" marB="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noFill/>
                  </a:tcPr>
                </a:tc>
                <a:tc>
                  <a:txBody>
                    <a:bodyPr/>
                    <a:lstStyle/>
                    <a:p>
                      <a:pPr marL="85725" indent="0" algn="ctr">
                        <a:spcBef>
                          <a:spcPct val="0"/>
                        </a:spcBef>
                        <a:spcAft>
                          <a:spcPct val="0"/>
                        </a:spcAft>
                      </a:pPr>
                      <a:r>
                        <a:rPr lang="zh-CN" sz="1100" b="1">
                          <a:latin typeface="+mn-ea"/>
                        </a:rPr>
                        <a:t>交联体能量</a:t>
                      </a:r>
                    </a:p>
                  </a:txBody>
                  <a:tcPr marL="68580" marR="68580" marT="0" marB="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noFill/>
                  </a:tcPr>
                </a:tc>
                <a:tc>
                  <a:txBody>
                    <a:bodyPr/>
                    <a:lstStyle/>
                    <a:p>
                      <a:pPr marL="85725" indent="0" algn="ctr">
                        <a:spcBef>
                          <a:spcPct val="0"/>
                        </a:spcBef>
                        <a:spcAft>
                          <a:spcPct val="0"/>
                        </a:spcAft>
                      </a:pPr>
                      <a:r>
                        <a:rPr lang="zh-CN" sz="1100" b="1">
                          <a:solidFill>
                            <a:srgbClr val="FF0000"/>
                          </a:solidFill>
                          <a:latin typeface="+mn-ea"/>
                          <a:cs typeface="+mn-ea"/>
                        </a:rPr>
                        <a:t>结合能</a:t>
                      </a:r>
                      <a:r>
                        <a:rPr lang="en-US" altLang="zh-CN" sz="1100" b="1">
                          <a:solidFill>
                            <a:srgbClr val="FF0000"/>
                          </a:solidFill>
                          <a:latin typeface="+mn-ea"/>
                          <a:cs typeface="+mn-ea"/>
                        </a:rPr>
                        <a:t>kcal/mol</a:t>
                      </a:r>
                    </a:p>
                  </a:txBody>
                  <a:tcPr marL="68580" marR="68580" marT="0" marB="0"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noFill/>
                  </a:tcPr>
                </a:tc>
                <a:extLst>
                  <a:ext uri="{0D108BD9-81ED-4DB2-BD59-A6C34878D82A}">
                    <a16:rowId xmlns:a16="http://schemas.microsoft.com/office/drawing/2014/main" val="10000"/>
                  </a:ext>
                </a:extLst>
              </a:tr>
              <a:tr h="196215">
                <a:tc rowSpan="5">
                  <a:txBody>
                    <a:bodyPr/>
                    <a:lstStyle/>
                    <a:p>
                      <a:pPr marL="85725" indent="0" algn="ctr">
                        <a:spcBef>
                          <a:spcPct val="0"/>
                        </a:spcBef>
                        <a:spcAft>
                          <a:spcPct val="0"/>
                        </a:spcAft>
                      </a:pPr>
                      <a:r>
                        <a:rPr lang="en-US" altLang="zh-CN" sz="1100" b="1">
                          <a:latin typeface="+mn-ea"/>
                          <a:cs typeface="+mn-ea"/>
                        </a:rPr>
                        <a:t>DGEBA</a:t>
                      </a:r>
                      <a:r>
                        <a:rPr lang="zh-CN" sz="1100" b="1">
                          <a:latin typeface="+mn-ea"/>
                          <a:cs typeface="+mn-ea"/>
                        </a:rPr>
                        <a:t>：</a:t>
                      </a:r>
                      <a:r>
                        <a:rPr lang="en-US" altLang="zh-CN" sz="1100" b="1">
                          <a:latin typeface="+mn-ea"/>
                          <a:cs typeface="+mn-ea"/>
                        </a:rPr>
                        <a:t>T33</a:t>
                      </a:r>
                    </a:p>
                  </a:txBody>
                  <a:tcPr marL="68580" marR="68580" marT="0" marB="0" anchor="ctr">
                    <a:lnL>
                      <a:noFill/>
                    </a:lnL>
                    <a:lnR>
                      <a:noFill/>
                    </a:lnR>
                    <a:lnT w="12700" cap="flat" cmpd="sng">
                      <a:solidFill>
                        <a:srgbClr val="000000"/>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85725" indent="0" algn="ctr">
                        <a:spcBef>
                          <a:spcPct val="0"/>
                        </a:spcBef>
                        <a:spcAft>
                          <a:spcPct val="0"/>
                        </a:spcAft>
                      </a:pPr>
                      <a:r>
                        <a:rPr lang="en-US" altLang="zh-CN" sz="1100" b="1">
                          <a:latin typeface="+mn-ea"/>
                          <a:cs typeface="+mn-ea"/>
                        </a:rPr>
                        <a:t>1</a:t>
                      </a:r>
                      <a:r>
                        <a:rPr lang="zh-CN" sz="1100" b="1">
                          <a:latin typeface="+mn-ea"/>
                          <a:cs typeface="+mn-ea"/>
                        </a:rPr>
                        <a:t>：</a:t>
                      </a:r>
                      <a:r>
                        <a:rPr lang="en-US" altLang="zh-CN" sz="1100" b="1">
                          <a:latin typeface="+mn-ea"/>
                          <a:cs typeface="+mn-ea"/>
                        </a:rPr>
                        <a:t>1</a:t>
                      </a:r>
                    </a:p>
                  </a:txBody>
                  <a:tcPr marL="68580" marR="68580" marT="0" marB="0" anchor="ctr">
                    <a:lnL>
                      <a:noFill/>
                    </a:lnL>
                    <a:lnR>
                      <a:noFill/>
                    </a:lnR>
                    <a:lnT w="12700" cap="flat" cmpd="sng">
                      <a:solidFill>
                        <a:srgbClr val="000000"/>
                      </a:solidFill>
                      <a:prstDash val="solid"/>
                      <a:headEnd type="none" w="med" len="med"/>
                      <a:tailEnd type="none" w="med" len="med"/>
                    </a:lnT>
                    <a:lnB>
                      <a:noFill/>
                    </a:lnB>
                    <a:noFill/>
                  </a:tcPr>
                </a:tc>
                <a:tc>
                  <a:txBody>
                    <a:bodyPr/>
                    <a:lstStyle/>
                    <a:p>
                      <a:pPr marL="85725" indent="0" algn="ctr">
                        <a:spcBef>
                          <a:spcPct val="0"/>
                        </a:spcBef>
                        <a:spcAft>
                          <a:spcPct val="0"/>
                        </a:spcAft>
                      </a:pPr>
                      <a:r>
                        <a:rPr lang="en-US" altLang="zh-CN" sz="1100" b="1">
                          <a:latin typeface="+mn-ea"/>
                          <a:cs typeface="+mn-lt"/>
                        </a:rPr>
                        <a:t>224.36</a:t>
                      </a:r>
                    </a:p>
                  </a:txBody>
                  <a:tcPr marL="68580" marR="68580" marT="0" marB="0" anchor="ctr">
                    <a:lnL>
                      <a:noFill/>
                    </a:lnL>
                    <a:lnR>
                      <a:noFill/>
                    </a:lnR>
                    <a:lnT w="12700" cap="flat" cmpd="sng">
                      <a:solidFill>
                        <a:srgbClr val="000000"/>
                      </a:solidFill>
                      <a:prstDash val="solid"/>
                      <a:headEnd type="none" w="med" len="med"/>
                      <a:tailEnd type="none" w="med" len="med"/>
                    </a:lnT>
                    <a:lnB>
                      <a:noFill/>
                    </a:lnB>
                    <a:noFill/>
                  </a:tcPr>
                </a:tc>
                <a:tc>
                  <a:txBody>
                    <a:bodyPr/>
                    <a:lstStyle/>
                    <a:p>
                      <a:pPr marL="85725" indent="0" algn="ctr">
                        <a:spcBef>
                          <a:spcPct val="0"/>
                        </a:spcBef>
                        <a:spcAft>
                          <a:spcPct val="0"/>
                        </a:spcAft>
                      </a:pPr>
                      <a:r>
                        <a:rPr lang="en-US" altLang="zh-CN" sz="1100" b="1">
                          <a:latin typeface="+mn-ea"/>
                          <a:cs typeface="+mn-lt"/>
                        </a:rPr>
                        <a:t>-54.5</a:t>
                      </a:r>
                    </a:p>
                  </a:txBody>
                  <a:tcPr marL="68580" marR="68580" marT="0" marB="0" anchor="ctr">
                    <a:lnL>
                      <a:noFill/>
                    </a:lnL>
                    <a:lnR>
                      <a:noFill/>
                    </a:lnR>
                    <a:lnT w="12700" cap="flat" cmpd="sng">
                      <a:solidFill>
                        <a:srgbClr val="000000"/>
                      </a:solidFill>
                      <a:prstDash val="solid"/>
                      <a:headEnd type="none" w="med" len="med"/>
                      <a:tailEnd type="none" w="med" len="med"/>
                    </a:lnT>
                    <a:lnB>
                      <a:noFill/>
                    </a:lnB>
                    <a:noFill/>
                  </a:tcPr>
                </a:tc>
                <a:tc>
                  <a:txBody>
                    <a:bodyPr/>
                    <a:lstStyle/>
                    <a:p>
                      <a:pPr marL="85725" indent="0" algn="ctr">
                        <a:spcBef>
                          <a:spcPct val="0"/>
                        </a:spcBef>
                        <a:spcAft>
                          <a:spcPct val="0"/>
                        </a:spcAft>
                      </a:pPr>
                      <a:r>
                        <a:rPr lang="en-US" altLang="zh-CN" sz="1100" b="1">
                          <a:latin typeface="+mn-ea"/>
                          <a:cs typeface="+mn-lt"/>
                        </a:rPr>
                        <a:t>-278.86</a:t>
                      </a:r>
                    </a:p>
                  </a:txBody>
                  <a:tcPr marL="68580" marR="68580" marT="0" marB="0" anchor="ctr">
                    <a:lnL>
                      <a:noFill/>
                    </a:lnL>
                    <a:lnR>
                      <a:noFill/>
                    </a:lnR>
                    <a:lnT w="12700" cap="flat" cmpd="sng">
                      <a:solidFill>
                        <a:srgbClr val="000000"/>
                      </a:solidFill>
                      <a:prstDash val="solid"/>
                      <a:headEnd type="none" w="med" len="med"/>
                      <a:tailEnd type="none" w="med" len="med"/>
                    </a:lnT>
                    <a:lnB>
                      <a:noFill/>
                    </a:lnB>
                    <a:noFill/>
                  </a:tcPr>
                </a:tc>
                <a:extLst>
                  <a:ext uri="{0D108BD9-81ED-4DB2-BD59-A6C34878D82A}">
                    <a16:rowId xmlns:a16="http://schemas.microsoft.com/office/drawing/2014/main" val="10001"/>
                  </a:ext>
                </a:extLst>
              </a:tr>
              <a:tr h="196215">
                <a:tc vMerge="1">
                  <a:txBody>
                    <a:bodyPr/>
                    <a:lstStyle/>
                    <a:p>
                      <a:endParaRPr lang="zh-CN"/>
                    </a:p>
                  </a:txBody>
                  <a:tcPr>
                    <a:lnL>
                      <a:noFill/>
                    </a:lnL>
                    <a:lnR>
                      <a:noFill/>
                    </a:lnR>
                  </a:tcPr>
                </a:tc>
                <a:tc>
                  <a:txBody>
                    <a:bodyPr/>
                    <a:lstStyle/>
                    <a:p>
                      <a:pPr marL="85725" indent="0" algn="ctr">
                        <a:spcBef>
                          <a:spcPct val="0"/>
                        </a:spcBef>
                        <a:spcAft>
                          <a:spcPct val="0"/>
                        </a:spcAft>
                      </a:pPr>
                      <a:r>
                        <a:rPr lang="en-US" altLang="zh-CN" sz="1100" b="1">
                          <a:latin typeface="+mn-ea"/>
                          <a:cs typeface="+mn-ea"/>
                        </a:rPr>
                        <a:t>2</a:t>
                      </a:r>
                      <a:r>
                        <a:rPr lang="zh-CN" sz="1100" b="1">
                          <a:latin typeface="+mn-ea"/>
                          <a:cs typeface="+mn-ea"/>
                        </a:rPr>
                        <a:t>：</a:t>
                      </a:r>
                      <a:r>
                        <a:rPr lang="en-US" altLang="zh-CN" sz="1100" b="1">
                          <a:latin typeface="+mn-ea"/>
                          <a:cs typeface="+mn-ea"/>
                        </a:rPr>
                        <a:t>2</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388.60</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-168.28</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-556.88</a:t>
                      </a:r>
                    </a:p>
                  </a:txBody>
                  <a:tcPr marL="68580" marR="68580" marT="0" marB="0" anchor="ctr">
                    <a:lnL>
                      <a:noFill/>
                    </a:lnL>
                    <a:lnR>
                      <a:noFill/>
                    </a:lnR>
                    <a:lnT>
                      <a:noFill/>
                    </a:lnT>
                    <a:lnB>
                      <a:noFill/>
                    </a:lnB>
                    <a:noFill/>
                  </a:tcPr>
                </a:tc>
                <a:extLst>
                  <a:ext uri="{0D108BD9-81ED-4DB2-BD59-A6C34878D82A}">
                    <a16:rowId xmlns:a16="http://schemas.microsoft.com/office/drawing/2014/main" val="10002"/>
                  </a:ext>
                </a:extLst>
              </a:tr>
              <a:tr h="195580">
                <a:tc vMerge="1">
                  <a:txBody>
                    <a:bodyPr/>
                    <a:lstStyle/>
                    <a:p>
                      <a:endParaRPr lang="zh-CN"/>
                    </a:p>
                  </a:txBody>
                  <a:tcPr>
                    <a:lnL>
                      <a:noFill/>
                    </a:lnL>
                    <a:lnR>
                      <a:noFill/>
                    </a:lnR>
                  </a:tcPr>
                </a:tc>
                <a:tc>
                  <a:txBody>
                    <a:bodyPr/>
                    <a:lstStyle/>
                    <a:p>
                      <a:pPr marL="85725" indent="0" algn="ctr">
                        <a:spcBef>
                          <a:spcPct val="0"/>
                        </a:spcBef>
                        <a:spcAft>
                          <a:spcPct val="0"/>
                        </a:spcAft>
                      </a:pPr>
                      <a:r>
                        <a:rPr lang="en-US" altLang="zh-CN" sz="1100" b="1">
                          <a:solidFill>
                            <a:srgbClr val="FF0000"/>
                          </a:solidFill>
                          <a:latin typeface="+mn-ea"/>
                          <a:cs typeface="+mn-ea"/>
                        </a:rPr>
                        <a:t>3</a:t>
                      </a:r>
                      <a:r>
                        <a:rPr lang="zh-CN" sz="1100" b="1">
                          <a:solidFill>
                            <a:srgbClr val="FF0000"/>
                          </a:solidFill>
                          <a:latin typeface="+mn-ea"/>
                          <a:cs typeface="+mn-ea"/>
                        </a:rPr>
                        <a:t>：</a:t>
                      </a:r>
                      <a:r>
                        <a:rPr lang="en-US" altLang="zh-CN" sz="1100" b="1">
                          <a:solidFill>
                            <a:srgbClr val="FF0000"/>
                          </a:solidFill>
                          <a:latin typeface="+mn-ea"/>
                          <a:cs typeface="+mn-ea"/>
                        </a:rPr>
                        <a:t>3</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solidFill>
                            <a:srgbClr val="FF0000"/>
                          </a:solidFill>
                          <a:latin typeface="+mn-ea"/>
                          <a:cs typeface="+mn-lt"/>
                        </a:rPr>
                        <a:t>1012.77</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solidFill>
                            <a:srgbClr val="FF0000"/>
                          </a:solidFill>
                          <a:latin typeface="+mn-ea"/>
                          <a:cs typeface="+mn-lt"/>
                        </a:rPr>
                        <a:t>-320.77</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solidFill>
                            <a:srgbClr val="FF0000"/>
                          </a:solidFill>
                          <a:latin typeface="+mn-ea"/>
                          <a:cs typeface="+mn-lt"/>
                        </a:rPr>
                        <a:t>-1333.54</a:t>
                      </a:r>
                    </a:p>
                  </a:txBody>
                  <a:tcPr marL="68580" marR="68580" marT="0" marB="0" anchor="ctr">
                    <a:lnL>
                      <a:noFill/>
                    </a:lnL>
                    <a:lnR>
                      <a:noFill/>
                    </a:lnR>
                    <a:lnT>
                      <a:noFill/>
                    </a:lnT>
                    <a:lnB>
                      <a:noFill/>
                    </a:lnB>
                    <a:noFill/>
                  </a:tcPr>
                </a:tc>
                <a:extLst>
                  <a:ext uri="{0D108BD9-81ED-4DB2-BD59-A6C34878D82A}">
                    <a16:rowId xmlns:a16="http://schemas.microsoft.com/office/drawing/2014/main" val="10003"/>
                  </a:ext>
                </a:extLst>
              </a:tr>
              <a:tr h="196850">
                <a:tc vMerge="1">
                  <a:txBody>
                    <a:bodyPr/>
                    <a:lstStyle/>
                    <a:p>
                      <a:endParaRPr lang="zh-CN"/>
                    </a:p>
                  </a:txBody>
                  <a:tcPr>
                    <a:lnL>
                      <a:noFill/>
                    </a:lnL>
                    <a:lnR>
                      <a:noFill/>
                    </a:lnR>
                  </a:tcPr>
                </a:tc>
                <a:tc>
                  <a:txBody>
                    <a:bodyPr/>
                    <a:lstStyle/>
                    <a:p>
                      <a:pPr marL="85725" indent="0" algn="ctr">
                        <a:spcBef>
                          <a:spcPct val="0"/>
                        </a:spcBef>
                        <a:spcAft>
                          <a:spcPct val="0"/>
                        </a:spcAft>
                      </a:pPr>
                      <a:r>
                        <a:rPr lang="en-US" altLang="zh-CN" sz="1100" b="1">
                          <a:latin typeface="+mn-ea"/>
                          <a:cs typeface="+mn-ea"/>
                        </a:rPr>
                        <a:t>4</a:t>
                      </a:r>
                      <a:r>
                        <a:rPr lang="zh-CN" sz="1100" b="1">
                          <a:latin typeface="+mn-ea"/>
                          <a:cs typeface="+mn-ea"/>
                        </a:rPr>
                        <a:t>：</a:t>
                      </a:r>
                      <a:r>
                        <a:rPr lang="en-US" altLang="zh-CN" sz="1100" b="1">
                          <a:latin typeface="+mn-ea"/>
                          <a:cs typeface="+mn-ea"/>
                        </a:rPr>
                        <a:t>4</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785.56</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-358.61</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-1144.17</a:t>
                      </a:r>
                    </a:p>
                  </a:txBody>
                  <a:tcPr marL="68580" marR="68580" marT="0" marB="0" anchor="ctr">
                    <a:lnL>
                      <a:noFill/>
                    </a:lnL>
                    <a:lnR>
                      <a:noFill/>
                    </a:lnR>
                    <a:lnT>
                      <a:noFill/>
                    </a:lnT>
                    <a:lnB>
                      <a:noFill/>
                    </a:lnB>
                    <a:noFill/>
                  </a:tcPr>
                </a:tc>
                <a:extLst>
                  <a:ext uri="{0D108BD9-81ED-4DB2-BD59-A6C34878D82A}">
                    <a16:rowId xmlns:a16="http://schemas.microsoft.com/office/drawing/2014/main" val="10004"/>
                  </a:ext>
                </a:extLst>
              </a:tr>
              <a:tr h="196215">
                <a:tc vMerge="1">
                  <a:txBody>
                    <a:bodyPr/>
                    <a:lstStyle/>
                    <a:p>
                      <a:endParaRPr lang="zh-CN"/>
                    </a:p>
                  </a:txBody>
                  <a:tcPr>
                    <a:lnL>
                      <a:noFill/>
                    </a:lnL>
                    <a:lnR>
                      <a:noFill/>
                    </a:lnR>
                    <a:lnB w="6350" cap="flat" cmpd="sng">
                      <a:solidFill>
                        <a:srgbClr val="000008"/>
                      </a:solidFill>
                      <a:prstDash val="solid"/>
                      <a:headEnd type="none" w="med" len="med"/>
                      <a:tailEnd type="none" w="med" len="med"/>
                    </a:lnB>
                  </a:tcPr>
                </a:tc>
                <a:tc>
                  <a:txBody>
                    <a:bodyPr/>
                    <a:lstStyle/>
                    <a:p>
                      <a:pPr marL="85725" indent="0" algn="ctr">
                        <a:spcBef>
                          <a:spcPct val="0"/>
                        </a:spcBef>
                        <a:spcAft>
                          <a:spcPct val="0"/>
                        </a:spcAft>
                      </a:pPr>
                      <a:r>
                        <a:rPr lang="en-US" altLang="zh-CN" sz="1100" b="1">
                          <a:latin typeface="+mn-ea"/>
                          <a:cs typeface="+mn-ea"/>
                        </a:rPr>
                        <a:t>5</a:t>
                      </a:r>
                      <a:r>
                        <a:rPr lang="zh-CN" sz="1100" b="1">
                          <a:latin typeface="+mn-ea"/>
                          <a:cs typeface="+mn-ea"/>
                        </a:rPr>
                        <a:t>：</a:t>
                      </a:r>
                      <a:r>
                        <a:rPr lang="en-US" altLang="zh-CN" sz="1100" b="1">
                          <a:latin typeface="+mn-ea"/>
                          <a:cs typeface="+mn-ea"/>
                        </a:rPr>
                        <a:t>5</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1020.95</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-558.23</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-1579.18</a:t>
                      </a:r>
                    </a:p>
                  </a:txBody>
                  <a:tcPr marL="68580" marR="68580" marT="0" marB="0" anchor="ctr">
                    <a:lnL>
                      <a:noFill/>
                    </a:lnL>
                    <a:lnR>
                      <a:noFill/>
                    </a:lnR>
                    <a:lnT>
                      <a:noFill/>
                    </a:lnT>
                    <a:lnB>
                      <a:noFill/>
                    </a:lnB>
                    <a:noFill/>
                  </a:tcPr>
                </a:tc>
                <a:extLst>
                  <a:ext uri="{0D108BD9-81ED-4DB2-BD59-A6C34878D82A}">
                    <a16:rowId xmlns:a16="http://schemas.microsoft.com/office/drawing/2014/main" val="10005"/>
                  </a:ext>
                </a:extLst>
              </a:tr>
              <a:tr h="195580">
                <a:tc rowSpan="5">
                  <a:txBody>
                    <a:bodyPr/>
                    <a:lstStyle/>
                    <a:p>
                      <a:pPr marL="85725" indent="0" algn="ctr">
                        <a:spcBef>
                          <a:spcPct val="0"/>
                        </a:spcBef>
                        <a:spcAft>
                          <a:spcPct val="0"/>
                        </a:spcAft>
                      </a:pPr>
                      <a:r>
                        <a:rPr lang="en-US" altLang="zh-CN" sz="1100" b="1">
                          <a:latin typeface="+mn-ea"/>
                          <a:cs typeface="+mn-ea"/>
                        </a:rPr>
                        <a:t>DGEBA</a:t>
                      </a:r>
                      <a:r>
                        <a:rPr lang="zh-CN" sz="1100" b="1">
                          <a:latin typeface="+mn-ea"/>
                          <a:cs typeface="+mn-ea"/>
                        </a:rPr>
                        <a:t>：</a:t>
                      </a:r>
                      <a:r>
                        <a:rPr lang="en-US" altLang="zh-CN" sz="1100" b="1">
                          <a:latin typeface="+mn-ea"/>
                          <a:cs typeface="+mn-ea"/>
                        </a:rPr>
                        <a:t>PTH</a:t>
                      </a:r>
                      <a:endParaRPr lang="en-US" altLang="zh-CN" sz="1100" b="1">
                        <a:solidFill>
                          <a:srgbClr val="FF0000"/>
                        </a:solidFill>
                        <a:latin typeface="+mn-ea"/>
                        <a:cs typeface="+mn-ea"/>
                      </a:endParaRPr>
                    </a:p>
                  </a:txBody>
                  <a:tcPr marL="68580" marR="68580" marT="0" marB="0" anchor="ctr">
                    <a:lnL>
                      <a:noFill/>
                    </a:lnL>
                    <a:lnR>
                      <a:noFill/>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85725" indent="0" algn="ctr">
                        <a:spcBef>
                          <a:spcPct val="0"/>
                        </a:spcBef>
                        <a:spcAft>
                          <a:spcPct val="0"/>
                        </a:spcAft>
                      </a:pPr>
                      <a:r>
                        <a:rPr lang="en-US" altLang="zh-CN" sz="1100" b="1">
                          <a:solidFill>
                            <a:srgbClr val="FF0000"/>
                          </a:solidFill>
                          <a:latin typeface="+mn-ea"/>
                          <a:cs typeface="+mn-ea"/>
                        </a:rPr>
                        <a:t>1</a:t>
                      </a:r>
                      <a:r>
                        <a:rPr lang="zh-CN" sz="1100" b="1">
                          <a:solidFill>
                            <a:srgbClr val="FF0000"/>
                          </a:solidFill>
                          <a:latin typeface="+mn-ea"/>
                          <a:cs typeface="+mn-ea"/>
                        </a:rPr>
                        <a:t>：</a:t>
                      </a:r>
                      <a:r>
                        <a:rPr lang="en-US" altLang="zh-CN" sz="1100" b="1">
                          <a:solidFill>
                            <a:srgbClr val="FF0000"/>
                          </a:solidFill>
                          <a:latin typeface="+mn-ea"/>
                          <a:cs typeface="+mn-ea"/>
                        </a:rPr>
                        <a:t>1</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solidFill>
                            <a:srgbClr val="FF0000"/>
                          </a:solidFill>
                          <a:latin typeface="+mn-ea"/>
                          <a:cs typeface="+mn-lt"/>
                        </a:rPr>
                        <a:t>1588.67</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solidFill>
                            <a:srgbClr val="FF0000"/>
                          </a:solidFill>
                          <a:latin typeface="+mn-ea"/>
                          <a:cs typeface="+mn-lt"/>
                        </a:rPr>
                        <a:t>-123.60</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solidFill>
                            <a:srgbClr val="FF0000"/>
                          </a:solidFill>
                          <a:latin typeface="+mn-ea"/>
                          <a:cs typeface="+mn-lt"/>
                        </a:rPr>
                        <a:t>-1712.27</a:t>
                      </a:r>
                    </a:p>
                  </a:txBody>
                  <a:tcPr marL="68580" marR="68580" marT="0" marB="0" anchor="ctr">
                    <a:lnL>
                      <a:noFill/>
                    </a:lnL>
                    <a:lnR>
                      <a:noFill/>
                    </a:lnR>
                    <a:lnT>
                      <a:noFill/>
                    </a:lnT>
                    <a:lnB>
                      <a:noFill/>
                    </a:lnB>
                    <a:noFill/>
                  </a:tcPr>
                </a:tc>
                <a:extLst>
                  <a:ext uri="{0D108BD9-81ED-4DB2-BD59-A6C34878D82A}">
                    <a16:rowId xmlns:a16="http://schemas.microsoft.com/office/drawing/2014/main" val="10006"/>
                  </a:ext>
                </a:extLst>
              </a:tr>
              <a:tr h="196215">
                <a:tc vMerge="1">
                  <a:txBody>
                    <a:bodyPr/>
                    <a:lstStyle/>
                    <a:p>
                      <a:endParaRPr lang="zh-CN"/>
                    </a:p>
                  </a:txBody>
                  <a:tcPr>
                    <a:lnL>
                      <a:noFill/>
                    </a:lnL>
                    <a:lnR>
                      <a:noFill/>
                    </a:lnR>
                  </a:tcPr>
                </a:tc>
                <a:tc>
                  <a:txBody>
                    <a:bodyPr/>
                    <a:lstStyle/>
                    <a:p>
                      <a:pPr marL="85725" indent="0" algn="ctr">
                        <a:spcBef>
                          <a:spcPct val="0"/>
                        </a:spcBef>
                        <a:spcAft>
                          <a:spcPct val="0"/>
                        </a:spcAft>
                      </a:pPr>
                      <a:r>
                        <a:rPr lang="en-US" altLang="zh-CN" sz="1100" b="1">
                          <a:latin typeface="+mn-ea"/>
                          <a:cs typeface="+mn-ea"/>
                        </a:rPr>
                        <a:t>2</a:t>
                      </a:r>
                      <a:r>
                        <a:rPr lang="zh-CN" sz="1100" b="1">
                          <a:latin typeface="+mn-ea"/>
                          <a:cs typeface="+mn-ea"/>
                        </a:rPr>
                        <a:t>：</a:t>
                      </a:r>
                      <a:r>
                        <a:rPr lang="en-US" altLang="zh-CN" sz="1100" b="1">
                          <a:latin typeface="+mn-ea"/>
                          <a:cs typeface="+mn-ea"/>
                        </a:rPr>
                        <a:t>2</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356.28</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-272.78</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-629.06</a:t>
                      </a:r>
                    </a:p>
                  </a:txBody>
                  <a:tcPr marL="68580" marR="68580" marT="0" marB="0" anchor="ctr">
                    <a:lnL>
                      <a:noFill/>
                    </a:lnL>
                    <a:lnR>
                      <a:noFill/>
                    </a:lnR>
                    <a:lnT>
                      <a:noFill/>
                    </a:lnT>
                    <a:lnB>
                      <a:noFill/>
                    </a:lnB>
                    <a:noFill/>
                  </a:tcPr>
                </a:tc>
                <a:extLst>
                  <a:ext uri="{0D108BD9-81ED-4DB2-BD59-A6C34878D82A}">
                    <a16:rowId xmlns:a16="http://schemas.microsoft.com/office/drawing/2014/main" val="10007"/>
                  </a:ext>
                </a:extLst>
              </a:tr>
              <a:tr h="195580">
                <a:tc vMerge="1">
                  <a:txBody>
                    <a:bodyPr/>
                    <a:lstStyle/>
                    <a:p>
                      <a:endParaRPr lang="zh-CN"/>
                    </a:p>
                  </a:txBody>
                  <a:tcPr>
                    <a:lnL>
                      <a:noFill/>
                    </a:lnL>
                    <a:lnR>
                      <a:noFill/>
                    </a:lnR>
                  </a:tcPr>
                </a:tc>
                <a:tc>
                  <a:txBody>
                    <a:bodyPr/>
                    <a:lstStyle/>
                    <a:p>
                      <a:pPr marL="85725" indent="0" algn="ctr">
                        <a:spcBef>
                          <a:spcPct val="0"/>
                        </a:spcBef>
                        <a:spcAft>
                          <a:spcPct val="0"/>
                        </a:spcAft>
                      </a:pPr>
                      <a:r>
                        <a:rPr lang="en-US" altLang="zh-CN" sz="1100" b="1">
                          <a:latin typeface="+mn-ea"/>
                          <a:cs typeface="+mn-ea"/>
                        </a:rPr>
                        <a:t>3</a:t>
                      </a:r>
                      <a:r>
                        <a:rPr lang="zh-CN" sz="1100" b="1">
                          <a:latin typeface="+mn-ea"/>
                          <a:cs typeface="+mn-ea"/>
                        </a:rPr>
                        <a:t>：</a:t>
                      </a:r>
                      <a:r>
                        <a:rPr lang="en-US" altLang="zh-CN" sz="1100" b="1">
                          <a:latin typeface="+mn-ea"/>
                          <a:cs typeface="+mn-ea"/>
                        </a:rPr>
                        <a:t>3</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523.08</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-365.62</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-888.7</a:t>
                      </a:r>
                    </a:p>
                  </a:txBody>
                  <a:tcPr marL="68580" marR="68580" marT="0" marB="0" anchor="ctr">
                    <a:lnL>
                      <a:noFill/>
                    </a:lnL>
                    <a:lnR>
                      <a:noFill/>
                    </a:lnR>
                    <a:lnT>
                      <a:noFill/>
                    </a:lnT>
                    <a:lnB>
                      <a:noFill/>
                    </a:lnB>
                    <a:noFill/>
                  </a:tcPr>
                </a:tc>
                <a:extLst>
                  <a:ext uri="{0D108BD9-81ED-4DB2-BD59-A6C34878D82A}">
                    <a16:rowId xmlns:a16="http://schemas.microsoft.com/office/drawing/2014/main" val="10008"/>
                  </a:ext>
                </a:extLst>
              </a:tr>
              <a:tr h="196215">
                <a:tc vMerge="1">
                  <a:txBody>
                    <a:bodyPr/>
                    <a:lstStyle/>
                    <a:p>
                      <a:endParaRPr lang="zh-CN"/>
                    </a:p>
                  </a:txBody>
                  <a:tcPr>
                    <a:lnL>
                      <a:noFill/>
                    </a:lnL>
                    <a:lnR>
                      <a:noFill/>
                    </a:lnR>
                  </a:tcPr>
                </a:tc>
                <a:tc>
                  <a:txBody>
                    <a:bodyPr/>
                    <a:lstStyle/>
                    <a:p>
                      <a:pPr marL="85725" indent="0" algn="ctr">
                        <a:spcBef>
                          <a:spcPct val="0"/>
                        </a:spcBef>
                        <a:spcAft>
                          <a:spcPct val="0"/>
                        </a:spcAft>
                      </a:pPr>
                      <a:r>
                        <a:rPr lang="en-US" altLang="zh-CN" sz="1100" b="1">
                          <a:latin typeface="+mn-ea"/>
                          <a:cs typeface="+mn-ea"/>
                        </a:rPr>
                        <a:t>4</a:t>
                      </a:r>
                      <a:r>
                        <a:rPr lang="zh-CN" sz="1100" b="1">
                          <a:latin typeface="+mn-ea"/>
                          <a:cs typeface="+mn-ea"/>
                        </a:rPr>
                        <a:t>：</a:t>
                      </a:r>
                      <a:r>
                        <a:rPr lang="en-US" altLang="zh-CN" sz="1100" b="1">
                          <a:latin typeface="+mn-ea"/>
                          <a:cs typeface="+mn-ea"/>
                        </a:rPr>
                        <a:t>4</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726.84</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-533.77</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-1260.61</a:t>
                      </a:r>
                    </a:p>
                  </a:txBody>
                  <a:tcPr marL="68580" marR="68580" marT="0" marB="0" anchor="ctr">
                    <a:lnL>
                      <a:noFill/>
                    </a:lnL>
                    <a:lnR>
                      <a:noFill/>
                    </a:lnR>
                    <a:lnT>
                      <a:noFill/>
                    </a:lnT>
                    <a:lnB>
                      <a:noFill/>
                    </a:lnB>
                    <a:noFill/>
                  </a:tcPr>
                </a:tc>
                <a:extLst>
                  <a:ext uri="{0D108BD9-81ED-4DB2-BD59-A6C34878D82A}">
                    <a16:rowId xmlns:a16="http://schemas.microsoft.com/office/drawing/2014/main" val="10009"/>
                  </a:ext>
                </a:extLst>
              </a:tr>
              <a:tr h="196850">
                <a:tc vMerge="1">
                  <a:txBody>
                    <a:bodyPr/>
                    <a:lstStyle/>
                    <a:p>
                      <a:endParaRPr lang="zh-CN"/>
                    </a:p>
                  </a:txBody>
                  <a:tcPr>
                    <a:lnL>
                      <a:noFill/>
                    </a:lnL>
                    <a:lnR>
                      <a:noFill/>
                    </a:lnR>
                    <a:lnB w="6350" cap="flat" cmpd="sng">
                      <a:solidFill>
                        <a:srgbClr val="000008"/>
                      </a:solidFill>
                      <a:prstDash val="solid"/>
                      <a:headEnd type="none" w="med" len="med"/>
                      <a:tailEnd type="none" w="med" len="med"/>
                    </a:lnB>
                  </a:tcPr>
                </a:tc>
                <a:tc>
                  <a:txBody>
                    <a:bodyPr/>
                    <a:lstStyle/>
                    <a:p>
                      <a:pPr marL="85725" indent="0" algn="ctr">
                        <a:spcBef>
                          <a:spcPct val="0"/>
                        </a:spcBef>
                        <a:spcAft>
                          <a:spcPct val="0"/>
                        </a:spcAft>
                      </a:pPr>
                      <a:r>
                        <a:rPr lang="en-US" altLang="zh-CN" sz="1100" b="1">
                          <a:latin typeface="+mn-ea"/>
                          <a:cs typeface="+mn-ea"/>
                        </a:rPr>
                        <a:t>5</a:t>
                      </a:r>
                      <a:r>
                        <a:rPr lang="zh-CN" sz="1100" b="1">
                          <a:latin typeface="+mn-ea"/>
                          <a:cs typeface="+mn-ea"/>
                        </a:rPr>
                        <a:t>：</a:t>
                      </a:r>
                      <a:r>
                        <a:rPr lang="en-US" altLang="zh-CN" sz="1100" b="1">
                          <a:latin typeface="+mn-ea"/>
                          <a:cs typeface="+mn-ea"/>
                        </a:rPr>
                        <a:t>5</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1049.9</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-705.52</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-1755.42</a:t>
                      </a:r>
                    </a:p>
                  </a:txBody>
                  <a:tcPr marL="68580" marR="68580" marT="0" marB="0" anchor="ctr">
                    <a:lnL>
                      <a:noFill/>
                    </a:lnL>
                    <a:lnR>
                      <a:noFill/>
                    </a:lnR>
                    <a:lnT>
                      <a:noFill/>
                    </a:lnT>
                    <a:lnB>
                      <a:noFill/>
                    </a:lnB>
                    <a:noFill/>
                  </a:tcPr>
                </a:tc>
                <a:extLst>
                  <a:ext uri="{0D108BD9-81ED-4DB2-BD59-A6C34878D82A}">
                    <a16:rowId xmlns:a16="http://schemas.microsoft.com/office/drawing/2014/main" val="10010"/>
                  </a:ext>
                </a:extLst>
              </a:tr>
              <a:tr h="195580">
                <a:tc rowSpan="5">
                  <a:txBody>
                    <a:bodyPr/>
                    <a:lstStyle/>
                    <a:p>
                      <a:pPr marL="85725" indent="0" algn="ctr">
                        <a:spcBef>
                          <a:spcPct val="0"/>
                        </a:spcBef>
                        <a:spcAft>
                          <a:spcPct val="0"/>
                        </a:spcAft>
                      </a:pPr>
                      <a:r>
                        <a:rPr lang="en-US" altLang="zh-CN" sz="1100" b="1">
                          <a:latin typeface="+mn-ea"/>
                          <a:cs typeface="+mn-lt"/>
                        </a:rPr>
                        <a:t>DGEBA:PEA</a:t>
                      </a:r>
                    </a:p>
                  </a:txBody>
                  <a:tcPr marL="68580" marR="68580" marT="0" marB="0" anchor="ctr">
                    <a:lnL>
                      <a:noFill/>
                    </a:lnL>
                    <a:lnR>
                      <a:noFill/>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85725" indent="0" algn="ctr">
                        <a:spcBef>
                          <a:spcPct val="0"/>
                        </a:spcBef>
                        <a:spcAft>
                          <a:spcPct val="0"/>
                        </a:spcAft>
                      </a:pPr>
                      <a:r>
                        <a:rPr lang="en-US" altLang="zh-CN" sz="1100" b="1">
                          <a:latin typeface="+mn-ea"/>
                          <a:cs typeface="+mn-ea"/>
                        </a:rPr>
                        <a:t>1</a:t>
                      </a:r>
                      <a:r>
                        <a:rPr lang="zh-CN" sz="1100" b="1">
                          <a:latin typeface="+mn-ea"/>
                          <a:cs typeface="+mn-ea"/>
                        </a:rPr>
                        <a:t>：</a:t>
                      </a:r>
                      <a:r>
                        <a:rPr lang="en-US" altLang="zh-CN" sz="1100" b="1">
                          <a:latin typeface="+mn-ea"/>
                          <a:cs typeface="+mn-ea"/>
                        </a:rPr>
                        <a:t>1</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203.74</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-105.01</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-308.75</a:t>
                      </a:r>
                    </a:p>
                  </a:txBody>
                  <a:tcPr marL="68580" marR="68580" marT="0" marB="0" anchor="ctr">
                    <a:lnL>
                      <a:noFill/>
                    </a:lnL>
                    <a:lnR>
                      <a:noFill/>
                    </a:lnR>
                    <a:lnT>
                      <a:noFill/>
                    </a:lnT>
                    <a:lnB>
                      <a:noFill/>
                    </a:lnB>
                    <a:noFill/>
                  </a:tcPr>
                </a:tc>
                <a:extLst>
                  <a:ext uri="{0D108BD9-81ED-4DB2-BD59-A6C34878D82A}">
                    <a16:rowId xmlns:a16="http://schemas.microsoft.com/office/drawing/2014/main" val="10011"/>
                  </a:ext>
                </a:extLst>
              </a:tr>
              <a:tr h="196215">
                <a:tc vMerge="1">
                  <a:txBody>
                    <a:bodyPr/>
                    <a:lstStyle/>
                    <a:p>
                      <a:endParaRPr lang="zh-CN"/>
                    </a:p>
                  </a:txBody>
                  <a:tcPr>
                    <a:lnL>
                      <a:noFill/>
                    </a:lnL>
                    <a:lnR>
                      <a:noFill/>
                    </a:lnR>
                  </a:tcPr>
                </a:tc>
                <a:tc>
                  <a:txBody>
                    <a:bodyPr/>
                    <a:lstStyle/>
                    <a:p>
                      <a:pPr marL="85725" indent="0" algn="ctr">
                        <a:spcBef>
                          <a:spcPct val="0"/>
                        </a:spcBef>
                        <a:spcAft>
                          <a:spcPct val="0"/>
                        </a:spcAft>
                      </a:pPr>
                      <a:r>
                        <a:rPr lang="en-US" altLang="zh-CN" sz="1100" b="1">
                          <a:latin typeface="+mn-ea"/>
                          <a:cs typeface="+mn-ea"/>
                        </a:rPr>
                        <a:t>2</a:t>
                      </a:r>
                      <a:r>
                        <a:rPr lang="zh-CN" sz="1100" b="1">
                          <a:latin typeface="+mn-ea"/>
                          <a:cs typeface="+mn-ea"/>
                        </a:rPr>
                        <a:t>：</a:t>
                      </a:r>
                      <a:r>
                        <a:rPr lang="en-US" altLang="zh-CN" sz="1100" b="1">
                          <a:latin typeface="+mn-ea"/>
                          <a:cs typeface="+mn-ea"/>
                        </a:rPr>
                        <a:t>2</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249.68</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-301.31</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-550.99</a:t>
                      </a:r>
                    </a:p>
                  </a:txBody>
                  <a:tcPr marL="68580" marR="68580" marT="0" marB="0" anchor="ctr">
                    <a:lnL>
                      <a:noFill/>
                    </a:lnL>
                    <a:lnR>
                      <a:noFill/>
                    </a:lnR>
                    <a:lnT>
                      <a:noFill/>
                    </a:lnT>
                    <a:lnB>
                      <a:noFill/>
                    </a:lnB>
                    <a:noFill/>
                  </a:tcPr>
                </a:tc>
                <a:extLst>
                  <a:ext uri="{0D108BD9-81ED-4DB2-BD59-A6C34878D82A}">
                    <a16:rowId xmlns:a16="http://schemas.microsoft.com/office/drawing/2014/main" val="10012"/>
                  </a:ext>
                </a:extLst>
              </a:tr>
              <a:tr h="196215">
                <a:tc vMerge="1">
                  <a:txBody>
                    <a:bodyPr/>
                    <a:lstStyle/>
                    <a:p>
                      <a:endParaRPr lang="zh-CN"/>
                    </a:p>
                  </a:txBody>
                  <a:tcPr>
                    <a:lnL>
                      <a:noFill/>
                    </a:lnL>
                    <a:lnR>
                      <a:noFill/>
                    </a:lnR>
                  </a:tcPr>
                </a:tc>
                <a:tc>
                  <a:txBody>
                    <a:bodyPr/>
                    <a:lstStyle/>
                    <a:p>
                      <a:pPr marL="85725" indent="0" algn="ctr">
                        <a:spcBef>
                          <a:spcPct val="0"/>
                        </a:spcBef>
                        <a:spcAft>
                          <a:spcPct val="0"/>
                        </a:spcAft>
                      </a:pPr>
                      <a:r>
                        <a:rPr lang="en-US" altLang="zh-CN" sz="1100" b="1">
                          <a:latin typeface="+mn-ea"/>
                          <a:cs typeface="+mn-ea"/>
                        </a:rPr>
                        <a:t>3</a:t>
                      </a:r>
                      <a:r>
                        <a:rPr lang="zh-CN" sz="1100" b="1">
                          <a:latin typeface="+mn-ea"/>
                          <a:cs typeface="+mn-ea"/>
                        </a:rPr>
                        <a:t>：</a:t>
                      </a:r>
                      <a:r>
                        <a:rPr lang="en-US" altLang="zh-CN" sz="1100" b="1">
                          <a:latin typeface="+mn-ea"/>
                          <a:cs typeface="+mn-ea"/>
                        </a:rPr>
                        <a:t>3</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530.31</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-424.01</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-954.32</a:t>
                      </a:r>
                    </a:p>
                  </a:txBody>
                  <a:tcPr marL="68580" marR="68580" marT="0" marB="0" anchor="ctr">
                    <a:lnL>
                      <a:noFill/>
                    </a:lnL>
                    <a:lnR>
                      <a:noFill/>
                    </a:lnR>
                    <a:lnT>
                      <a:noFill/>
                    </a:lnT>
                    <a:lnB>
                      <a:noFill/>
                    </a:lnB>
                    <a:noFill/>
                  </a:tcPr>
                </a:tc>
                <a:extLst>
                  <a:ext uri="{0D108BD9-81ED-4DB2-BD59-A6C34878D82A}">
                    <a16:rowId xmlns:a16="http://schemas.microsoft.com/office/drawing/2014/main" val="10013"/>
                  </a:ext>
                </a:extLst>
              </a:tr>
              <a:tr h="196215">
                <a:tc vMerge="1">
                  <a:txBody>
                    <a:bodyPr/>
                    <a:lstStyle/>
                    <a:p>
                      <a:endParaRPr lang="zh-CN"/>
                    </a:p>
                  </a:txBody>
                  <a:tcPr>
                    <a:lnL>
                      <a:noFill/>
                    </a:lnL>
                    <a:lnR>
                      <a:noFill/>
                    </a:lnR>
                  </a:tcPr>
                </a:tc>
                <a:tc>
                  <a:txBody>
                    <a:bodyPr/>
                    <a:lstStyle/>
                    <a:p>
                      <a:pPr marL="85725" indent="0" algn="ctr">
                        <a:spcBef>
                          <a:spcPct val="0"/>
                        </a:spcBef>
                        <a:spcAft>
                          <a:spcPct val="0"/>
                        </a:spcAft>
                      </a:pPr>
                      <a:r>
                        <a:rPr lang="en-US" altLang="zh-CN" sz="1100" b="1">
                          <a:latin typeface="+mn-ea"/>
                          <a:cs typeface="+mn-ea"/>
                        </a:rPr>
                        <a:t>4</a:t>
                      </a:r>
                      <a:r>
                        <a:rPr lang="zh-CN" sz="1100" b="1">
                          <a:latin typeface="+mn-ea"/>
                          <a:cs typeface="+mn-ea"/>
                        </a:rPr>
                        <a:t>：</a:t>
                      </a:r>
                      <a:r>
                        <a:rPr lang="en-US" altLang="zh-CN" sz="1100" b="1">
                          <a:latin typeface="+mn-ea"/>
                          <a:cs typeface="+mn-ea"/>
                        </a:rPr>
                        <a:t>4</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691.64</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-556.64</a:t>
                      </a:r>
                    </a:p>
                  </a:txBody>
                  <a:tcPr marL="68580" marR="68580" marT="0" marB="0" anchor="ctr">
                    <a:lnL>
                      <a:noFill/>
                    </a:lnL>
                    <a:lnR>
                      <a:noFill/>
                    </a:lnR>
                    <a:lnT>
                      <a:noFill/>
                    </a:lnT>
                    <a:lnB>
                      <a:noFill/>
                    </a:lnB>
                    <a:noFill/>
                  </a:tcPr>
                </a:tc>
                <a:tc>
                  <a:txBody>
                    <a:bodyPr/>
                    <a:lstStyle/>
                    <a:p>
                      <a:pPr marL="85725" indent="0" algn="ctr">
                        <a:spcBef>
                          <a:spcPct val="0"/>
                        </a:spcBef>
                        <a:spcAft>
                          <a:spcPct val="0"/>
                        </a:spcAft>
                      </a:pPr>
                      <a:r>
                        <a:rPr lang="en-US" altLang="zh-CN" sz="1100" b="1">
                          <a:latin typeface="+mn-ea"/>
                          <a:cs typeface="+mn-lt"/>
                        </a:rPr>
                        <a:t>-1248.28</a:t>
                      </a:r>
                    </a:p>
                  </a:txBody>
                  <a:tcPr marL="68580" marR="68580" marT="0" marB="0" anchor="ctr">
                    <a:lnL>
                      <a:noFill/>
                    </a:lnL>
                    <a:lnR>
                      <a:noFill/>
                    </a:lnR>
                    <a:lnT>
                      <a:noFill/>
                    </a:lnT>
                    <a:lnB>
                      <a:noFill/>
                    </a:lnB>
                    <a:noFill/>
                  </a:tcPr>
                </a:tc>
                <a:extLst>
                  <a:ext uri="{0D108BD9-81ED-4DB2-BD59-A6C34878D82A}">
                    <a16:rowId xmlns:a16="http://schemas.microsoft.com/office/drawing/2014/main" val="10014"/>
                  </a:ext>
                </a:extLst>
              </a:tr>
              <a:tr h="196215">
                <a:tc vMerge="1">
                  <a:txBody>
                    <a:bodyPr/>
                    <a:lstStyle/>
                    <a:p>
                      <a:endParaRPr lang="zh-CN"/>
                    </a:p>
                  </a:txBody>
                  <a:tcPr>
                    <a:lnL>
                      <a:noFill/>
                    </a:lnL>
                    <a:lnR>
                      <a:noFill/>
                    </a:lnR>
                    <a:lnB w="6350" cap="flat" cmpd="sng">
                      <a:solidFill>
                        <a:srgbClr val="000008"/>
                      </a:solidFill>
                      <a:prstDash val="solid"/>
                      <a:headEnd type="none" w="med" len="med"/>
                      <a:tailEnd type="none" w="med" len="med"/>
                    </a:lnB>
                  </a:tcPr>
                </a:tc>
                <a:tc>
                  <a:txBody>
                    <a:bodyPr/>
                    <a:lstStyle/>
                    <a:p>
                      <a:pPr marL="85725" indent="0" algn="ctr">
                        <a:spcBef>
                          <a:spcPct val="0"/>
                        </a:spcBef>
                        <a:spcAft>
                          <a:spcPct val="0"/>
                        </a:spcAft>
                      </a:pPr>
                      <a:r>
                        <a:rPr lang="en-US" altLang="zh-CN" sz="1100" b="1">
                          <a:latin typeface="+mn-ea"/>
                          <a:cs typeface="+mn-ea"/>
                        </a:rPr>
                        <a:t>5</a:t>
                      </a:r>
                      <a:r>
                        <a:rPr lang="zh-CN" sz="1100" b="1">
                          <a:latin typeface="+mn-ea"/>
                          <a:cs typeface="+mn-ea"/>
                        </a:rPr>
                        <a:t>：</a:t>
                      </a:r>
                      <a:r>
                        <a:rPr lang="en-US" altLang="zh-CN" sz="1100" b="1">
                          <a:latin typeface="+mn-ea"/>
                          <a:cs typeface="+mn-ea"/>
                        </a:rPr>
                        <a:t>5</a:t>
                      </a:r>
                    </a:p>
                  </a:txBody>
                  <a:tcPr marL="68580" marR="68580" marT="0" marB="0" anchor="ctr">
                    <a:lnL>
                      <a:noFill/>
                    </a:lnL>
                    <a:lnR>
                      <a:noFill/>
                    </a:lnR>
                    <a:lnT>
                      <a:noFill/>
                    </a:lnT>
                    <a:lnB w="12700" cap="flat" cmpd="sng">
                      <a:solidFill>
                        <a:srgbClr val="000000"/>
                      </a:solidFill>
                      <a:prstDash val="solid"/>
                      <a:headEnd type="none" w="med" len="med"/>
                      <a:tailEnd type="none" w="med" len="med"/>
                    </a:lnB>
                    <a:noFill/>
                  </a:tcPr>
                </a:tc>
                <a:tc>
                  <a:txBody>
                    <a:bodyPr/>
                    <a:lstStyle/>
                    <a:p>
                      <a:pPr marL="85725" indent="0" algn="ctr">
                        <a:spcBef>
                          <a:spcPct val="0"/>
                        </a:spcBef>
                        <a:spcAft>
                          <a:spcPct val="0"/>
                        </a:spcAft>
                      </a:pPr>
                      <a:r>
                        <a:rPr lang="en-US" altLang="zh-CN" sz="1100" b="1">
                          <a:latin typeface="+mn-ea"/>
                          <a:cs typeface="+mn-lt"/>
                        </a:rPr>
                        <a:t>922.70</a:t>
                      </a:r>
                    </a:p>
                  </a:txBody>
                  <a:tcPr marL="68580" marR="68580" marT="0" marB="0" anchor="ctr">
                    <a:lnL>
                      <a:noFill/>
                    </a:lnL>
                    <a:lnR>
                      <a:noFill/>
                    </a:lnR>
                    <a:lnT>
                      <a:noFill/>
                    </a:lnT>
                    <a:lnB w="12700" cap="flat" cmpd="sng">
                      <a:solidFill>
                        <a:srgbClr val="000000"/>
                      </a:solidFill>
                      <a:prstDash val="solid"/>
                      <a:headEnd type="none" w="med" len="med"/>
                      <a:tailEnd type="none" w="med" len="med"/>
                    </a:lnB>
                    <a:noFill/>
                  </a:tcPr>
                </a:tc>
                <a:tc>
                  <a:txBody>
                    <a:bodyPr/>
                    <a:lstStyle/>
                    <a:p>
                      <a:pPr marL="85725" indent="0" algn="ctr">
                        <a:spcBef>
                          <a:spcPct val="0"/>
                        </a:spcBef>
                        <a:spcAft>
                          <a:spcPct val="0"/>
                        </a:spcAft>
                      </a:pPr>
                      <a:r>
                        <a:rPr lang="en-US" altLang="zh-CN" sz="1100" b="1">
                          <a:latin typeface="+mn-ea"/>
                          <a:cs typeface="+mn-lt"/>
                        </a:rPr>
                        <a:t>-664.71</a:t>
                      </a:r>
                    </a:p>
                  </a:txBody>
                  <a:tcPr marL="68580" marR="68580" marT="0" marB="0" anchor="ctr">
                    <a:lnL>
                      <a:noFill/>
                    </a:lnL>
                    <a:lnR>
                      <a:noFill/>
                    </a:lnR>
                    <a:lnT>
                      <a:noFill/>
                    </a:lnT>
                    <a:lnB w="12700" cap="flat" cmpd="sng">
                      <a:solidFill>
                        <a:srgbClr val="000000"/>
                      </a:solidFill>
                      <a:prstDash val="solid"/>
                      <a:headEnd type="none" w="med" len="med"/>
                      <a:tailEnd type="none" w="med" len="med"/>
                    </a:lnB>
                    <a:noFill/>
                  </a:tcPr>
                </a:tc>
                <a:tc>
                  <a:txBody>
                    <a:bodyPr/>
                    <a:lstStyle/>
                    <a:p>
                      <a:pPr marL="85725" indent="0" algn="ctr">
                        <a:spcBef>
                          <a:spcPct val="0"/>
                        </a:spcBef>
                        <a:spcAft>
                          <a:spcPct val="0"/>
                        </a:spcAft>
                      </a:pPr>
                      <a:r>
                        <a:rPr lang="en-US" altLang="zh-CN" sz="1100" b="1">
                          <a:latin typeface="+mn-ea"/>
                          <a:cs typeface="+mn-lt"/>
                        </a:rPr>
                        <a:t>-1587.41</a:t>
                      </a:r>
                    </a:p>
                  </a:txBody>
                  <a:tcPr marL="68580" marR="68580" marT="0" marB="0" anchor="ctr">
                    <a:lnL>
                      <a:noFill/>
                    </a:lnL>
                    <a:lnR>
                      <a:noFill/>
                    </a:lnR>
                    <a:lnT>
                      <a:noFill/>
                    </a:lnT>
                    <a:lnB w="12700" cap="flat" cmpd="sng">
                      <a:solidFill>
                        <a:srgbClr val="000000"/>
                      </a:solidFill>
                      <a:prstDash val="solid"/>
                      <a:headEnd type="none" w="med" len="med"/>
                      <a:tailEnd type="none" w="med" len="med"/>
                    </a:lnB>
                    <a:noFill/>
                  </a:tcPr>
                </a:tc>
                <a:extLst>
                  <a:ext uri="{0D108BD9-81ED-4DB2-BD59-A6C34878D82A}">
                    <a16:rowId xmlns:a16="http://schemas.microsoft.com/office/drawing/2014/main" val="10015"/>
                  </a:ext>
                </a:extLst>
              </a:tr>
            </a:tbl>
          </a:graphicData>
        </a:graphic>
      </p:graphicFrame>
      <p:sp>
        <p:nvSpPr>
          <p:cNvPr id="12" name="文本框 11"/>
          <p:cNvSpPr txBox="1"/>
          <p:nvPr/>
        </p:nvSpPr>
        <p:spPr>
          <a:xfrm>
            <a:off x="633095" y="2754313"/>
            <a:ext cx="5080000" cy="337185"/>
          </a:xfrm>
          <a:prstGeom prst="rect">
            <a:avLst/>
          </a:prstGeom>
        </p:spPr>
        <p:txBody>
          <a:bodyPr>
            <a:spAutoFit/>
          </a:bodyPr>
          <a:lstStyle/>
          <a:p>
            <a:pPr marL="0" indent="0" algn="just" defTabSz="266700">
              <a:spcBef>
                <a:spcPct val="0"/>
              </a:spcBef>
              <a:spcAft>
                <a:spcPct val="0"/>
              </a:spcAft>
            </a:pPr>
            <a:r>
              <a:rPr lang="zh-CN" altLang="en-US" sz="1600" b="1">
                <a:latin typeface="+mn-ea"/>
                <a:cs typeface="+mn-ea"/>
              </a:rPr>
              <a:t>表</a:t>
            </a:r>
            <a:r>
              <a:rPr lang="en-US" altLang="zh-CN" sz="1600" b="1">
                <a:latin typeface="+mn-ea"/>
                <a:cs typeface="+mn-ea"/>
              </a:rPr>
              <a:t>1 </a:t>
            </a:r>
            <a:r>
              <a:rPr lang="zh-CN" altLang="en-US" sz="1600" b="1">
                <a:latin typeface="+mn-ea"/>
                <a:cs typeface="+mn-ea"/>
              </a:rPr>
              <a:t>不同工况的结合能计算</a:t>
            </a:r>
          </a:p>
        </p:txBody>
      </p:sp>
      <p:sp>
        <p:nvSpPr>
          <p:cNvPr id="18" name="文本框 17"/>
          <p:cNvSpPr txBox="1"/>
          <p:nvPr/>
        </p:nvSpPr>
        <p:spPr>
          <a:xfrm>
            <a:off x="6464935" y="1725930"/>
            <a:ext cx="5370830" cy="3784600"/>
          </a:xfrm>
          <a:prstGeom prst="rect">
            <a:avLst/>
          </a:prstGeom>
        </p:spPr>
        <p:txBody>
          <a:bodyPr wrap="square">
            <a:spAutoFit/>
          </a:bodyPr>
          <a:lstStyle/>
          <a:p>
            <a:pPr marL="0" indent="0" algn="just" defTabSz="266700">
              <a:spcBef>
                <a:spcPct val="0"/>
              </a:spcBef>
              <a:spcAft>
                <a:spcPct val="0"/>
              </a:spcAft>
              <a:buFont typeface="Times New Roman" panose="02020603050405020304"/>
              <a:buAutoNum type="arabicPlain"/>
            </a:pPr>
            <a:r>
              <a:rPr lang="zh-CN" altLang="en-US" sz="1600" b="1">
                <a:latin typeface="+mn-ea"/>
                <a:cs typeface="+mn-ea"/>
              </a:rPr>
              <a:t>）</a:t>
            </a:r>
            <a:r>
              <a:rPr lang="en-US" altLang="zh-CN" sz="1600" b="1">
                <a:latin typeface="+mn-ea"/>
                <a:cs typeface="+mn-ea"/>
              </a:rPr>
              <a:t>交</a:t>
            </a:r>
            <a:r>
              <a:rPr lang="zh-CN" altLang="en-US" sz="1600" b="1">
                <a:latin typeface="+mn-ea"/>
                <a:cs typeface="+mn-ea"/>
              </a:rPr>
              <a:t>联比例越高（如</a:t>
            </a:r>
            <a:r>
              <a:rPr lang="en-US" altLang="zh-CN" sz="1600" b="1">
                <a:latin typeface="+mn-ea"/>
                <a:cs typeface="+mn-ea"/>
              </a:rPr>
              <a:t>5:5</a:t>
            </a:r>
            <a:r>
              <a:rPr lang="zh-CN" altLang="en-US" sz="1600" b="1">
                <a:latin typeface="+mn-ea"/>
                <a:cs typeface="+mn-ea"/>
              </a:rPr>
              <a:t>），结合能通常越负，表明体系交联程度更高、结构更稳定；</a:t>
            </a:r>
          </a:p>
          <a:p>
            <a:pPr marL="0" indent="0" algn="just" defTabSz="266700">
              <a:spcBef>
                <a:spcPct val="0"/>
              </a:spcBef>
              <a:spcAft>
                <a:spcPct val="0"/>
              </a:spcAft>
              <a:buFont typeface="Times New Roman" panose="02020603050405020304"/>
              <a:buAutoNum type="arabicPlain"/>
            </a:pPr>
            <a:endParaRPr lang="zh-CN" altLang="en-US" sz="1600" b="1">
              <a:latin typeface="+mn-ea"/>
              <a:cs typeface="+mn-ea"/>
            </a:endParaRPr>
          </a:p>
          <a:p>
            <a:pPr marL="0" indent="0" algn="just" defTabSz="266700">
              <a:spcBef>
                <a:spcPct val="0"/>
              </a:spcBef>
              <a:spcAft>
                <a:spcPct val="0"/>
              </a:spcAft>
            </a:pPr>
            <a:r>
              <a:rPr lang="en-US" altLang="zh-CN" sz="1600" b="1">
                <a:latin typeface="+mn-ea"/>
                <a:cs typeface="+mn-ea"/>
              </a:rPr>
              <a:t>2</a:t>
            </a:r>
            <a:r>
              <a:rPr lang="zh-CN" altLang="en-US" sz="1600" b="1">
                <a:latin typeface="+mn-ea"/>
                <a:cs typeface="+mn-ea"/>
              </a:rPr>
              <a:t>）在同一树脂</a:t>
            </a:r>
            <a:r>
              <a:rPr lang="en-US" altLang="zh-CN" sz="1600" b="1">
                <a:latin typeface="+mn-ea"/>
                <a:cs typeface="+mn-ea"/>
              </a:rPr>
              <a:t>-</a:t>
            </a:r>
            <a:r>
              <a:rPr lang="zh-CN" altLang="en-US" sz="1600" b="1">
                <a:latin typeface="+mn-ea"/>
                <a:cs typeface="+mn-ea"/>
              </a:rPr>
              <a:t>固化剂组合下（如</a:t>
            </a:r>
            <a:r>
              <a:rPr lang="en-US" altLang="zh-CN" sz="1600" b="1">
                <a:latin typeface="+mn-ea"/>
                <a:cs typeface="+mn-ea"/>
              </a:rPr>
              <a:t>12</a:t>
            </a:r>
            <a:r>
              <a:rPr lang="zh-CN" altLang="en-US" sz="1600" b="1">
                <a:latin typeface="+mn-ea"/>
                <a:cs typeface="+mn-ea"/>
              </a:rPr>
              <a:t>组），从</a:t>
            </a:r>
            <a:r>
              <a:rPr lang="en-US" altLang="zh-CN" sz="1600" b="1">
                <a:latin typeface="+mn-ea"/>
                <a:cs typeface="+mn-ea"/>
              </a:rPr>
              <a:t>1:1</a:t>
            </a:r>
            <a:r>
              <a:rPr lang="zh-CN" altLang="en-US" sz="1600" b="1">
                <a:latin typeface="+mn-ea"/>
                <a:cs typeface="+mn-ea"/>
              </a:rPr>
              <a:t>到</a:t>
            </a:r>
            <a:r>
              <a:rPr lang="en-US" altLang="zh-CN" sz="1600" b="1">
                <a:latin typeface="+mn-ea"/>
                <a:cs typeface="+mn-ea"/>
              </a:rPr>
              <a:t>5:5</a:t>
            </a:r>
            <a:r>
              <a:rPr lang="zh-CN" altLang="en-US" sz="1600" b="1">
                <a:latin typeface="+mn-ea"/>
                <a:cs typeface="+mn-ea"/>
              </a:rPr>
              <a:t>比例，结合能随比例提升而显著降低（即更加负），表现出明显的增强趋势；</a:t>
            </a:r>
          </a:p>
          <a:p>
            <a:pPr marL="0" indent="0" algn="just" defTabSz="266700">
              <a:spcBef>
                <a:spcPct val="0"/>
              </a:spcBef>
              <a:spcAft>
                <a:spcPct val="0"/>
              </a:spcAft>
            </a:pPr>
            <a:endParaRPr lang="zh-CN" altLang="en-US" sz="1600" b="1">
              <a:latin typeface="+mn-ea"/>
              <a:cs typeface="+mn-ea"/>
            </a:endParaRPr>
          </a:p>
          <a:p>
            <a:pPr marL="0" indent="0" algn="just" defTabSz="266700">
              <a:spcBef>
                <a:spcPct val="0"/>
              </a:spcBef>
              <a:spcAft>
                <a:spcPct val="0"/>
              </a:spcAft>
            </a:pPr>
            <a:r>
              <a:rPr lang="en-US" altLang="zh-CN" sz="1600" b="1">
                <a:latin typeface="+mn-ea"/>
                <a:cs typeface="+mn-ea"/>
              </a:rPr>
              <a:t>3</a:t>
            </a:r>
            <a:r>
              <a:rPr lang="zh-CN" altLang="en-US" sz="1600" b="1">
                <a:latin typeface="+mn-ea"/>
                <a:cs typeface="+mn-ea"/>
              </a:rPr>
              <a:t>）不同固化剂的对比分析表明，</a:t>
            </a:r>
            <a:r>
              <a:rPr lang="en-US" altLang="zh-CN" sz="1600" b="1">
                <a:latin typeface="+mn-ea"/>
                <a:cs typeface="+mn-ea"/>
              </a:rPr>
              <a:t>PTH</a:t>
            </a:r>
            <a:r>
              <a:rPr lang="zh-CN" altLang="en-US" sz="1600" b="1">
                <a:latin typeface="+mn-ea"/>
                <a:cs typeface="+mn-ea"/>
              </a:rPr>
              <a:t>（聚硫醇）与</a:t>
            </a:r>
            <a:r>
              <a:rPr lang="en-US" altLang="zh-CN" sz="1600" b="1">
                <a:latin typeface="+mn-ea"/>
                <a:cs typeface="+mn-ea"/>
              </a:rPr>
              <a:t>PEA</a:t>
            </a:r>
            <a:r>
              <a:rPr lang="zh-CN" altLang="en-US" sz="1600" b="1">
                <a:latin typeface="+mn-ea"/>
                <a:cs typeface="+mn-ea"/>
              </a:rPr>
              <a:t>（聚醚胺）两者的结合能绝对值均明显大于</a:t>
            </a:r>
            <a:r>
              <a:rPr lang="en-US" altLang="zh-CN" sz="1600" b="1">
                <a:latin typeface="+mn-ea"/>
                <a:cs typeface="+mn-ea"/>
              </a:rPr>
              <a:t>T33</a:t>
            </a:r>
            <a:r>
              <a:rPr lang="zh-CN" altLang="en-US" sz="1600" b="1">
                <a:latin typeface="+mn-ea"/>
                <a:cs typeface="+mn-ea"/>
              </a:rPr>
              <a:t>，说明其与环氧树脂的交联程度更强。这一趋势与实验现象一致：在仅添加</a:t>
            </a:r>
            <a:r>
              <a:rPr lang="en-US" altLang="zh-CN" sz="1600" b="1">
                <a:latin typeface="+mn-ea"/>
                <a:cs typeface="+mn-ea"/>
              </a:rPr>
              <a:t>T33</a:t>
            </a:r>
            <a:r>
              <a:rPr lang="zh-CN" altLang="en-US" sz="1600" b="1">
                <a:latin typeface="+mn-ea"/>
                <a:cs typeface="+mn-ea"/>
              </a:rPr>
              <a:t>的基础上进一步引入</a:t>
            </a:r>
            <a:r>
              <a:rPr lang="en-US" altLang="zh-CN" sz="1600" b="1">
                <a:latin typeface="+mn-ea"/>
                <a:cs typeface="+mn-ea"/>
              </a:rPr>
              <a:t>PTH</a:t>
            </a:r>
            <a:r>
              <a:rPr lang="zh-CN" altLang="en-US" sz="1600" b="1">
                <a:latin typeface="+mn-ea"/>
                <a:cs typeface="+mn-ea"/>
              </a:rPr>
              <a:t>或</a:t>
            </a:r>
            <a:r>
              <a:rPr lang="en-US" altLang="zh-CN" sz="1600" b="1">
                <a:latin typeface="+mn-ea"/>
                <a:cs typeface="+mn-ea"/>
              </a:rPr>
              <a:t>PEA</a:t>
            </a:r>
            <a:r>
              <a:rPr lang="zh-CN" altLang="en-US" sz="1600" b="1">
                <a:latin typeface="+mn-ea"/>
                <a:cs typeface="+mn-ea"/>
              </a:rPr>
              <a:t>，固化效果明显改善。</a:t>
            </a:r>
          </a:p>
          <a:p>
            <a:pPr marL="0" indent="457200" algn="just" defTabSz="266700">
              <a:spcBef>
                <a:spcPct val="0"/>
              </a:spcBef>
              <a:spcAft>
                <a:spcPct val="0"/>
              </a:spcAft>
            </a:pPr>
            <a:r>
              <a:rPr lang="zh-CN" altLang="en-US" sz="1600" b="1">
                <a:latin typeface="+mn-ea"/>
                <a:cs typeface="+mn-ea"/>
              </a:rPr>
              <a:t>不过，</a:t>
            </a:r>
            <a:r>
              <a:rPr lang="en-US" altLang="zh-CN" sz="1600" b="1">
                <a:latin typeface="+mn-ea"/>
                <a:cs typeface="+mn-ea"/>
              </a:rPr>
              <a:t>PTH</a:t>
            </a:r>
            <a:r>
              <a:rPr lang="zh-CN" altLang="en-US" sz="1600" b="1">
                <a:latin typeface="+mn-ea"/>
                <a:cs typeface="+mn-ea"/>
              </a:rPr>
              <a:t>与</a:t>
            </a:r>
            <a:r>
              <a:rPr lang="en-US" altLang="zh-CN" sz="1600" b="1">
                <a:latin typeface="+mn-ea"/>
                <a:cs typeface="+mn-ea"/>
              </a:rPr>
              <a:t>PEA</a:t>
            </a:r>
            <a:r>
              <a:rPr lang="zh-CN" altLang="en-US" sz="1600" b="1">
                <a:latin typeface="+mn-ea"/>
                <a:cs typeface="+mn-ea"/>
              </a:rPr>
              <a:t>之间结合能差异较小，因此在本阶段的单体反应模型中尚难以区分优劣，需在后续更大体系具体比例工况中进一步分析和比较其固化性能差异。</a:t>
            </a:r>
          </a:p>
        </p:txBody>
      </p:sp>
      <p:sp>
        <p:nvSpPr>
          <p:cNvPr id="19" name="文本框 18"/>
          <p:cNvSpPr txBox="1"/>
          <p:nvPr/>
        </p:nvSpPr>
        <p:spPr>
          <a:xfrm>
            <a:off x="633095" y="1492885"/>
            <a:ext cx="5389880" cy="1056640"/>
          </a:xfrm>
          <a:prstGeom prst="rect">
            <a:avLst/>
          </a:prstGeom>
          <a:noFill/>
        </p:spPr>
        <p:txBody>
          <a:bodyPr wrap="square" rtlCol="0" anchor="t">
            <a:noAutofit/>
          </a:bodyPr>
          <a:lstStyle/>
          <a:p>
            <a:pPr marL="0" indent="266700" algn="just" defTabSz="266700">
              <a:spcBef>
                <a:spcPct val="0"/>
              </a:spcBef>
              <a:spcAft>
                <a:spcPct val="0"/>
              </a:spcAft>
            </a:pPr>
            <a:r>
              <a:rPr lang="zh-CN" altLang="en-US" sz="1600" b="1">
                <a:latin typeface="+mn-ea"/>
                <a:cs typeface="+mn-ea"/>
                <a:sym typeface="+mn-ea"/>
              </a:rPr>
              <a:t>在上述</a:t>
            </a:r>
            <a:r>
              <a:rPr lang="en-US" altLang="zh-CN" sz="1600" b="1">
                <a:solidFill>
                  <a:srgbClr val="FF0000"/>
                </a:solidFill>
                <a:latin typeface="+mn-ea"/>
                <a:cs typeface="+mn-ea"/>
                <a:sym typeface="+mn-ea"/>
              </a:rPr>
              <a:t> DGEBA:T33(3:3) </a:t>
            </a:r>
            <a:r>
              <a:rPr lang="zh-CN" altLang="en-US" sz="1600" b="1">
                <a:latin typeface="+mn-ea"/>
                <a:cs typeface="+mn-ea"/>
                <a:sym typeface="+mn-ea"/>
              </a:rPr>
              <a:t>和</a:t>
            </a:r>
            <a:r>
              <a:rPr lang="en-US" altLang="zh-CN" sz="1600" b="1">
                <a:solidFill>
                  <a:srgbClr val="FF0000"/>
                </a:solidFill>
                <a:latin typeface="+mn-ea"/>
                <a:cs typeface="+mn-ea"/>
                <a:sym typeface="+mn-ea"/>
              </a:rPr>
              <a:t>DGEBA:PTH(1:1)</a:t>
            </a:r>
            <a:r>
              <a:rPr lang="en-US" altLang="zh-CN" sz="1600" b="1">
                <a:latin typeface="+mn-ea"/>
                <a:cs typeface="+mn-ea"/>
                <a:sym typeface="+mn-ea"/>
              </a:rPr>
              <a:t> </a:t>
            </a:r>
            <a:r>
              <a:rPr lang="zh-CN" altLang="en-US" sz="1600" b="1">
                <a:latin typeface="+mn-ea"/>
                <a:cs typeface="+mn-ea"/>
                <a:sym typeface="+mn-ea"/>
              </a:rPr>
              <a:t>工况中，由于周期性盒子设置过小，导致体系在几何优化过程中出现非物理性的排斥效应或结构压缩，从而使反应物能量计算存在一定偏差。然而，整体趋势仍较为清晰，归纳结论：</a:t>
            </a:r>
          </a:p>
        </p:txBody>
      </p:sp>
      <p:sp>
        <p:nvSpPr>
          <p:cNvPr id="20" name="文本框 19"/>
          <p:cNvSpPr txBox="1"/>
          <p:nvPr/>
        </p:nvSpPr>
        <p:spPr>
          <a:xfrm>
            <a:off x="633095" y="991235"/>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r>
              <a:rPr lang="zh-CN" altLang="en-US" b="1">
                <a:solidFill>
                  <a:schemeClr val="tx1">
                    <a:lumMod val="50000"/>
                  </a:schemeClr>
                </a:solidFill>
                <a:latin typeface="+mn-ea"/>
                <a:sym typeface="+mn-ea"/>
              </a:rPr>
              <a:t>结合能计算</a:t>
            </a:r>
          </a:p>
        </p:txBody>
      </p:sp>
      <p:sp>
        <p:nvSpPr>
          <p:cNvPr id="5" name="文本框 4"/>
          <p:cNvSpPr txBox="1"/>
          <p:nvPr/>
        </p:nvSpPr>
        <p:spPr>
          <a:xfrm>
            <a:off x="6344920" y="1124585"/>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r>
              <a:rPr lang="zh-CN" altLang="en-US" b="1">
                <a:solidFill>
                  <a:schemeClr val="tx1">
                    <a:lumMod val="50000"/>
                  </a:schemeClr>
                </a:solidFill>
                <a:latin typeface="+mn-ea"/>
                <a:sym typeface="+mn-ea"/>
              </a:rPr>
              <a:t>结论</a:t>
            </a:r>
          </a:p>
        </p:txBody>
      </p:sp>
    </p:spTree>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AE70B2-8BF9-45C0-BB95-33D1B9D3A854}" type="slidenum">
              <a:rPr lang="zh-CN" altLang="en-US" smtClean="0"/>
              <a:t>26</a:t>
            </a:fld>
            <a:endParaRPr lang="zh-CN" altLang="en-US"/>
          </a:p>
        </p:txBody>
      </p:sp>
      <p:grpSp>
        <p:nvGrpSpPr>
          <p:cNvPr id="2" name="组合 1"/>
          <p:cNvGrpSpPr/>
          <p:nvPr/>
        </p:nvGrpSpPr>
        <p:grpSpPr>
          <a:xfrm>
            <a:off x="335361" y="116633"/>
            <a:ext cx="629872" cy="612768"/>
            <a:chOff x="3070727" y="196457"/>
            <a:chExt cx="692047" cy="673255"/>
          </a:xfrm>
          <a:solidFill>
            <a:schemeClr val="accent1">
              <a:lumMod val="75000"/>
            </a:schemeClr>
          </a:solidFill>
        </p:grpSpPr>
        <p:sp>
          <p:nvSpPr>
            <p:cNvPr id="3" name="平行四边形 2"/>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4" name="直接连接符 13"/>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p>
        </p:txBody>
      </p:sp>
      <p:sp>
        <p:nvSpPr>
          <p:cNvPr id="60" name="圆角矩形 6"/>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框 15"/>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rPr>
              <a:t>模拟进展</a:t>
            </a:r>
            <a:endParaRPr kumimoji="0" lang="zh-CN" altLang="en-US" sz="200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7" name="内容占位符 16"/>
          <p:cNvPicPr>
            <a:picLocks noGrp="1" noChangeAspect="1"/>
          </p:cNvPicPr>
          <p:nvPr>
            <p:ph idx="1"/>
          </p:nvPr>
        </p:nvPicPr>
        <p:blipFill>
          <a:blip r:embed="rId6"/>
          <a:stretch>
            <a:fillRect/>
          </a:stretch>
        </p:blipFill>
        <p:spPr>
          <a:xfrm>
            <a:off x="9093835" y="80645"/>
            <a:ext cx="2741930" cy="648970"/>
          </a:xfrm>
          <a:prstGeom prst="rect">
            <a:avLst/>
          </a:prstGeom>
        </p:spPr>
      </p:pic>
      <p:sp>
        <p:nvSpPr>
          <p:cNvPr id="7" name="文本框 6"/>
          <p:cNvSpPr txBox="1"/>
          <p:nvPr/>
        </p:nvSpPr>
        <p:spPr>
          <a:xfrm>
            <a:off x="509905" y="867410"/>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mj-ea"/>
              <a:ea typeface="+mj-ea"/>
              <a:sym typeface="+mn-ea"/>
            </a:endParaRPr>
          </a:p>
        </p:txBody>
      </p:sp>
      <p:sp>
        <p:nvSpPr>
          <p:cNvPr id="6" name="文本框 5"/>
          <p:cNvSpPr txBox="1"/>
          <p:nvPr/>
        </p:nvSpPr>
        <p:spPr>
          <a:xfrm>
            <a:off x="676275" y="991235"/>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r>
              <a:rPr lang="zh-CN" altLang="en-US" b="1">
                <a:solidFill>
                  <a:schemeClr val="tx1">
                    <a:lumMod val="50000"/>
                  </a:schemeClr>
                </a:solidFill>
                <a:latin typeface="+mj-ea"/>
                <a:ea typeface="+mj-ea"/>
                <a:sym typeface="+mn-ea"/>
              </a:rPr>
              <a:t>交联结构周期性显示问题解释</a:t>
            </a:r>
          </a:p>
        </p:txBody>
      </p:sp>
      <p:pic>
        <p:nvPicPr>
          <p:cNvPr id="8" name="图片 3"/>
          <p:cNvPicPr>
            <a:picLocks noChangeAspect="1"/>
          </p:cNvPicPr>
          <p:nvPr>
            <p:custDataLst>
              <p:tags r:id="rId1"/>
            </p:custDataLst>
          </p:nvPr>
        </p:nvPicPr>
        <p:blipFill>
          <a:blip r:embed="rId7"/>
          <a:stretch>
            <a:fillRect/>
          </a:stretch>
        </p:blipFill>
        <p:spPr>
          <a:xfrm>
            <a:off x="3056890" y="1908810"/>
            <a:ext cx="2058035" cy="2212340"/>
          </a:xfrm>
          <a:prstGeom prst="rect">
            <a:avLst/>
          </a:prstGeom>
          <a:noFill/>
          <a:ln>
            <a:noFill/>
          </a:ln>
        </p:spPr>
      </p:pic>
      <p:pic>
        <p:nvPicPr>
          <p:cNvPr id="9" name="图片 1"/>
          <p:cNvPicPr>
            <a:picLocks noChangeAspect="1"/>
          </p:cNvPicPr>
          <p:nvPr>
            <p:custDataLst>
              <p:tags r:id="rId2"/>
            </p:custDataLst>
          </p:nvPr>
        </p:nvPicPr>
        <p:blipFill>
          <a:blip r:embed="rId8"/>
          <a:stretch>
            <a:fillRect/>
          </a:stretch>
        </p:blipFill>
        <p:spPr>
          <a:xfrm>
            <a:off x="6389370" y="1908810"/>
            <a:ext cx="2292350" cy="2212340"/>
          </a:xfrm>
          <a:prstGeom prst="rect">
            <a:avLst/>
          </a:prstGeom>
          <a:noFill/>
          <a:ln>
            <a:noFill/>
          </a:ln>
        </p:spPr>
      </p:pic>
      <p:sp>
        <p:nvSpPr>
          <p:cNvPr id="10" name="文本框 9"/>
          <p:cNvSpPr txBox="1"/>
          <p:nvPr>
            <p:custDataLst>
              <p:tags r:id="rId3"/>
            </p:custDataLst>
          </p:nvPr>
        </p:nvSpPr>
        <p:spPr>
          <a:xfrm>
            <a:off x="3311525" y="4211003"/>
            <a:ext cx="5080000" cy="306705"/>
          </a:xfrm>
          <a:prstGeom prst="rect">
            <a:avLst/>
          </a:prstGeom>
        </p:spPr>
        <p:txBody>
          <a:bodyPr>
            <a:spAutoFit/>
          </a:bodyPr>
          <a:lstStyle/>
          <a:p>
            <a:pPr marL="0" indent="0" algn="just" defTabSz="266700">
              <a:spcBef>
                <a:spcPct val="0"/>
              </a:spcBef>
              <a:spcAft>
                <a:spcPct val="0"/>
              </a:spcAft>
            </a:pPr>
            <a:r>
              <a:rPr lang="zh-CN" altLang="en-US" sz="1400" b="1">
                <a:latin typeface="+mn-ea"/>
                <a:cs typeface="+mn-ea"/>
              </a:rPr>
              <a:t>图</a:t>
            </a:r>
            <a:r>
              <a:rPr lang="en-US" altLang="zh-CN" sz="1400" b="1">
                <a:latin typeface="+mn-ea"/>
                <a:cs typeface="+mn-ea"/>
              </a:rPr>
              <a:t>1 </a:t>
            </a:r>
            <a:r>
              <a:rPr lang="zh-CN" altLang="en-US" sz="1400" b="1">
                <a:latin typeface="+mn-ea"/>
                <a:cs typeface="+mn-ea"/>
              </a:rPr>
              <a:t>结构（单周期）</a:t>
            </a:r>
          </a:p>
        </p:txBody>
      </p:sp>
      <p:sp>
        <p:nvSpPr>
          <p:cNvPr id="11" name="文本框 10"/>
          <p:cNvSpPr txBox="1"/>
          <p:nvPr>
            <p:custDataLst>
              <p:tags r:id="rId4"/>
            </p:custDataLst>
          </p:nvPr>
        </p:nvSpPr>
        <p:spPr>
          <a:xfrm>
            <a:off x="6798310" y="4211320"/>
            <a:ext cx="1810385" cy="306705"/>
          </a:xfrm>
          <a:prstGeom prst="rect">
            <a:avLst/>
          </a:prstGeom>
          <a:noFill/>
        </p:spPr>
        <p:txBody>
          <a:bodyPr wrap="square" rtlCol="0" anchor="t">
            <a:spAutoFit/>
          </a:bodyPr>
          <a:lstStyle/>
          <a:p>
            <a:pPr marL="0" indent="0" algn="just" defTabSz="266700">
              <a:spcBef>
                <a:spcPct val="0"/>
              </a:spcBef>
              <a:spcAft>
                <a:spcPct val="0"/>
              </a:spcAft>
            </a:pPr>
            <a:r>
              <a:rPr lang="zh-CN" altLang="en-US" sz="1400" b="1">
                <a:latin typeface="+mn-ea"/>
                <a:cs typeface="+mn-ea"/>
                <a:sym typeface="+mn-ea"/>
              </a:rPr>
              <a:t>图</a:t>
            </a:r>
            <a:r>
              <a:rPr lang="en-US" altLang="zh-CN" sz="1400" b="1">
                <a:latin typeface="+mn-ea"/>
                <a:cs typeface="+mn-ea"/>
                <a:sym typeface="+mn-ea"/>
              </a:rPr>
              <a:t>2 </a:t>
            </a:r>
            <a:r>
              <a:rPr lang="zh-CN" altLang="en-US" sz="1400" b="1">
                <a:latin typeface="+mn-ea"/>
                <a:cs typeface="+mn-ea"/>
                <a:sym typeface="+mn-ea"/>
              </a:rPr>
              <a:t>结构（</a:t>
            </a:r>
            <a:r>
              <a:rPr lang="en-US" altLang="zh-CN" sz="1400" b="1">
                <a:latin typeface="+mn-ea"/>
                <a:cs typeface="+mn-ea"/>
                <a:sym typeface="+mn-ea"/>
              </a:rPr>
              <a:t>2*2</a:t>
            </a:r>
            <a:r>
              <a:rPr lang="zh-CN" altLang="en-US" sz="1400" b="1">
                <a:latin typeface="+mn-ea"/>
                <a:cs typeface="+mn-ea"/>
                <a:sym typeface="+mn-ea"/>
              </a:rPr>
              <a:t>周期）</a:t>
            </a:r>
          </a:p>
        </p:txBody>
      </p:sp>
      <p:sp>
        <p:nvSpPr>
          <p:cNvPr id="12" name="文本框 11"/>
          <p:cNvSpPr txBox="1"/>
          <p:nvPr/>
        </p:nvSpPr>
        <p:spPr>
          <a:xfrm>
            <a:off x="800735" y="4888865"/>
            <a:ext cx="10589895" cy="1076325"/>
          </a:xfrm>
          <a:prstGeom prst="rect">
            <a:avLst/>
          </a:prstGeom>
        </p:spPr>
        <p:txBody>
          <a:bodyPr wrap="square">
            <a:spAutoFit/>
          </a:bodyPr>
          <a:lstStyle/>
          <a:p>
            <a:pPr marL="0" indent="266700" algn="just" defTabSz="266700">
              <a:spcBef>
                <a:spcPct val="0"/>
              </a:spcBef>
              <a:spcAft>
                <a:spcPct val="0"/>
              </a:spcAft>
            </a:pPr>
            <a:r>
              <a:rPr lang="zh-CN" altLang="en-US" sz="1600" b="1">
                <a:latin typeface="+mn-ea"/>
                <a:cs typeface="+mn-ea"/>
              </a:rPr>
              <a:t>如图所示，图</a:t>
            </a:r>
            <a:r>
              <a:rPr lang="en-US" altLang="zh-CN" sz="1600" b="1">
                <a:latin typeface="+mn-ea"/>
                <a:cs typeface="+mn-ea"/>
              </a:rPr>
              <a:t>1 </a:t>
            </a:r>
            <a:r>
              <a:rPr lang="zh-CN" altLang="en-US" sz="1600" b="1">
                <a:latin typeface="+mn-ea"/>
                <a:cs typeface="+mn-ea"/>
              </a:rPr>
              <a:t>展示的是工况在单周期下的交联结构，由于周期性边界条件的限制，可见部分交联链条在边界处出现“断裂”，即实际存在的分子连接无法在该显示模式中完整体现；</a:t>
            </a:r>
          </a:p>
          <a:p>
            <a:pPr marL="0" indent="266700" algn="just" defTabSz="266700">
              <a:spcBef>
                <a:spcPct val="0"/>
              </a:spcBef>
              <a:spcAft>
                <a:spcPct val="0"/>
              </a:spcAft>
            </a:pPr>
            <a:r>
              <a:rPr lang="zh-CN" altLang="en-US" sz="1600" b="1">
                <a:latin typeface="+mn-ea"/>
                <a:cs typeface="+mn-ea"/>
              </a:rPr>
              <a:t>而图</a:t>
            </a:r>
            <a:r>
              <a:rPr lang="en-US" altLang="zh-CN" sz="1600" b="1">
                <a:latin typeface="+mn-ea"/>
                <a:cs typeface="+mn-ea"/>
              </a:rPr>
              <a:t>2 </a:t>
            </a:r>
            <a:r>
              <a:rPr lang="zh-CN" altLang="en-US" sz="1600" b="1">
                <a:latin typeface="+mn-ea"/>
                <a:cs typeface="+mn-ea"/>
              </a:rPr>
              <a:t>显示的是同一工况在 </a:t>
            </a:r>
            <a:r>
              <a:rPr lang="en-US" altLang="zh-CN" sz="1600" b="1">
                <a:latin typeface="+mn-ea"/>
                <a:cs typeface="+mn-ea"/>
              </a:rPr>
              <a:t>2×2 </a:t>
            </a:r>
            <a:r>
              <a:rPr lang="zh-CN" altLang="en-US" sz="1600" b="1">
                <a:latin typeface="+mn-ea"/>
                <a:cs typeface="+mn-ea"/>
              </a:rPr>
              <a:t>多周期扩展下的交联结构，借助多个周期单元的堆叠，可以清晰呈现分子之间跨周期边界的交联情况，真实反映了周期性模拟中交联网络的连续性与完整性。</a:t>
            </a:r>
          </a:p>
        </p:txBody>
      </p:sp>
    </p:spTree>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AE70B2-8BF9-45C0-BB95-33D1B9D3A854}" type="slidenum">
              <a:rPr lang="zh-CN" altLang="en-US" smtClean="0"/>
              <a:t>27</a:t>
            </a:fld>
            <a:endParaRPr lang="zh-CN" altLang="en-US"/>
          </a:p>
        </p:txBody>
      </p:sp>
      <p:grpSp>
        <p:nvGrpSpPr>
          <p:cNvPr id="2" name="组合 1"/>
          <p:cNvGrpSpPr/>
          <p:nvPr/>
        </p:nvGrpSpPr>
        <p:grpSpPr>
          <a:xfrm>
            <a:off x="335361" y="116633"/>
            <a:ext cx="629872" cy="612768"/>
            <a:chOff x="3070727" y="196457"/>
            <a:chExt cx="692047" cy="673255"/>
          </a:xfrm>
          <a:solidFill>
            <a:schemeClr val="accent1">
              <a:lumMod val="75000"/>
            </a:schemeClr>
          </a:solidFill>
        </p:grpSpPr>
        <p:sp>
          <p:nvSpPr>
            <p:cNvPr id="3" name="平行四边形 2"/>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4" name="直接连接符 13"/>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p>
        </p:txBody>
      </p:sp>
      <p:sp>
        <p:nvSpPr>
          <p:cNvPr id="60" name="圆角矩形 6"/>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框 15"/>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rPr>
              <a:t>模拟进展</a:t>
            </a:r>
            <a:endParaRPr kumimoji="0" lang="zh-CN" altLang="en-US" sz="200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7" name="内容占位符 16"/>
          <p:cNvPicPr>
            <a:picLocks noGrp="1" noChangeAspect="1"/>
          </p:cNvPicPr>
          <p:nvPr>
            <p:ph idx="1"/>
          </p:nvPr>
        </p:nvPicPr>
        <p:blipFill>
          <a:blip r:embed="rId3"/>
          <a:stretch>
            <a:fillRect/>
          </a:stretch>
        </p:blipFill>
        <p:spPr>
          <a:xfrm>
            <a:off x="9093835" y="80645"/>
            <a:ext cx="2741930" cy="648970"/>
          </a:xfrm>
          <a:prstGeom prst="rect">
            <a:avLst/>
          </a:prstGeom>
        </p:spPr>
      </p:pic>
      <p:sp>
        <p:nvSpPr>
          <p:cNvPr id="7" name="文本框 6"/>
          <p:cNvSpPr txBox="1"/>
          <p:nvPr/>
        </p:nvSpPr>
        <p:spPr>
          <a:xfrm>
            <a:off x="509905" y="867410"/>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mj-ea"/>
              <a:ea typeface="+mj-ea"/>
              <a:sym typeface="+mn-ea"/>
            </a:endParaRPr>
          </a:p>
        </p:txBody>
      </p:sp>
      <p:sp>
        <p:nvSpPr>
          <p:cNvPr id="6" name="文本框 5"/>
          <p:cNvSpPr txBox="1"/>
          <p:nvPr/>
        </p:nvSpPr>
        <p:spPr>
          <a:xfrm>
            <a:off x="676275" y="991235"/>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r>
              <a:rPr lang="en-US" altLang="zh-CN" b="1">
                <a:latin typeface="Arial" panose="020B0604020202020204"/>
                <a:ea typeface="黑体" panose="02010609060101010101" charset="-122"/>
                <a:sym typeface="+mn-ea"/>
              </a:rPr>
              <a:t>DGEBA</a:t>
            </a:r>
            <a:r>
              <a:rPr lang="zh-CN" altLang="en-US" b="1">
                <a:latin typeface="Arial" panose="020B0604020202020204"/>
                <a:ea typeface="黑体" panose="02010609060101010101" charset="-122"/>
                <a:sym typeface="+mn-ea"/>
              </a:rPr>
              <a:t>：固化剂（</a:t>
            </a:r>
            <a:r>
              <a:rPr lang="en-US" altLang="zh-CN" b="1">
                <a:latin typeface="Arial" panose="020B0604020202020204"/>
                <a:ea typeface="黑体" panose="02010609060101010101" charset="-122"/>
                <a:sym typeface="+mn-ea"/>
              </a:rPr>
              <a:t>1</a:t>
            </a:r>
            <a:r>
              <a:rPr lang="zh-CN" altLang="en-US" b="1">
                <a:latin typeface="Arial" panose="020B0604020202020204"/>
                <a:ea typeface="黑体" panose="02010609060101010101" charset="-122"/>
                <a:sym typeface="+mn-ea"/>
              </a:rPr>
              <a:t>：</a:t>
            </a:r>
            <a:r>
              <a:rPr lang="en-US" altLang="zh-CN" b="1">
                <a:latin typeface="Arial" panose="020B0604020202020204"/>
                <a:ea typeface="黑体" panose="02010609060101010101" charset="-122"/>
                <a:sym typeface="+mn-ea"/>
              </a:rPr>
              <a:t>1</a:t>
            </a:r>
            <a:r>
              <a:rPr lang="zh-CN" altLang="en-US" b="1">
                <a:latin typeface="Arial" panose="020B0604020202020204"/>
                <a:ea typeface="黑体" panose="02010609060101010101" charset="-122"/>
                <a:sym typeface="+mn-ea"/>
              </a:rPr>
              <a:t>）盒子影响</a:t>
            </a:r>
            <a:endParaRPr lang="zh-CN" altLang="en-US" b="1">
              <a:solidFill>
                <a:schemeClr val="tx1">
                  <a:lumMod val="50000"/>
                </a:schemeClr>
              </a:solidFill>
              <a:latin typeface="+mj-ea"/>
              <a:ea typeface="+mj-ea"/>
              <a:sym typeface="+mn-ea"/>
            </a:endParaRPr>
          </a:p>
        </p:txBody>
      </p:sp>
      <p:graphicFrame>
        <p:nvGraphicFramePr>
          <p:cNvPr id="11" name="表格 10"/>
          <p:cNvGraphicFramePr/>
          <p:nvPr>
            <p:custDataLst>
              <p:tags r:id="rId1"/>
            </p:custDataLst>
          </p:nvPr>
        </p:nvGraphicFramePr>
        <p:xfrm>
          <a:off x="775335" y="1898650"/>
          <a:ext cx="5559425" cy="3869690"/>
        </p:xfrm>
        <a:graphic>
          <a:graphicData uri="http://schemas.openxmlformats.org/drawingml/2006/table">
            <a:tbl>
              <a:tblPr/>
              <a:tblGrid>
                <a:gridCol w="1235075">
                  <a:extLst>
                    <a:ext uri="{9D8B030D-6E8A-4147-A177-3AD203B41FA5}">
                      <a16:colId xmlns:a16="http://schemas.microsoft.com/office/drawing/2014/main" val="20000"/>
                    </a:ext>
                  </a:extLst>
                </a:gridCol>
                <a:gridCol w="1080770">
                  <a:extLst>
                    <a:ext uri="{9D8B030D-6E8A-4147-A177-3AD203B41FA5}">
                      <a16:colId xmlns:a16="http://schemas.microsoft.com/office/drawing/2014/main" val="20001"/>
                    </a:ext>
                  </a:extLst>
                </a:gridCol>
                <a:gridCol w="1080770">
                  <a:extLst>
                    <a:ext uri="{9D8B030D-6E8A-4147-A177-3AD203B41FA5}">
                      <a16:colId xmlns:a16="http://schemas.microsoft.com/office/drawing/2014/main" val="20002"/>
                    </a:ext>
                  </a:extLst>
                </a:gridCol>
                <a:gridCol w="1081405">
                  <a:extLst>
                    <a:ext uri="{9D8B030D-6E8A-4147-A177-3AD203B41FA5}">
                      <a16:colId xmlns:a16="http://schemas.microsoft.com/office/drawing/2014/main" val="20003"/>
                    </a:ext>
                  </a:extLst>
                </a:gridCol>
                <a:gridCol w="1081405">
                  <a:extLst>
                    <a:ext uri="{9D8B030D-6E8A-4147-A177-3AD203B41FA5}">
                      <a16:colId xmlns:a16="http://schemas.microsoft.com/office/drawing/2014/main" val="20004"/>
                    </a:ext>
                  </a:extLst>
                </a:gridCol>
              </a:tblGrid>
              <a:tr h="1711325">
                <a:tc>
                  <a:txBody>
                    <a:bodyPr/>
                    <a:lstStyle/>
                    <a:p>
                      <a:pPr marL="0" indent="0" algn="ctr">
                        <a:spcBef>
                          <a:spcPct val="0"/>
                        </a:spcBef>
                        <a:spcAft>
                          <a:spcPct val="0"/>
                        </a:spcAft>
                      </a:pPr>
                      <a:r>
                        <a:rPr lang="zh-CN" sz="1100" b="1">
                          <a:latin typeface="+mn-ea"/>
                          <a:cs typeface="+mn-ea"/>
                        </a:rPr>
                        <a:t>盒子结构示意图</a:t>
                      </a:r>
                    </a:p>
                    <a:p>
                      <a:pPr marL="0" indent="0" algn="ctr">
                        <a:spcBef>
                          <a:spcPct val="0"/>
                        </a:spcBef>
                        <a:spcAft>
                          <a:spcPct val="0"/>
                        </a:spcAft>
                      </a:pPr>
                      <a:r>
                        <a:rPr lang="zh-CN" sz="1100" b="1">
                          <a:latin typeface="+mn-ea"/>
                          <a:cs typeface="+mn-ea"/>
                        </a:rPr>
                        <a:t>（周期边界自相互作用差别）</a:t>
                      </a:r>
                    </a:p>
                    <a:p>
                      <a:pPr marL="0" indent="0" algn="ctr">
                        <a:spcBef>
                          <a:spcPct val="0"/>
                        </a:spcBef>
                        <a:spcAft>
                          <a:spcPct val="0"/>
                        </a:spcAft>
                      </a:pPr>
                      <a:r>
                        <a:rPr lang="zh-CN" sz="1100" b="1">
                          <a:latin typeface="+mn-ea"/>
                          <a:cs typeface="+mn-ea"/>
                        </a:rPr>
                        <a:t>（截断半径</a:t>
                      </a:r>
                      <a:r>
                        <a:rPr lang="en-US" altLang="zh-CN" sz="1100" b="1">
                          <a:latin typeface="+mn-ea"/>
                          <a:cs typeface="+mn-ea"/>
                        </a:rPr>
                        <a:t>MS</a:t>
                      </a:r>
                      <a:r>
                        <a:rPr lang="zh-CN" sz="1100" b="1">
                          <a:latin typeface="+mn-ea"/>
                          <a:cs typeface="+mn-ea"/>
                        </a:rPr>
                        <a:t>和</a:t>
                      </a:r>
                      <a:r>
                        <a:rPr lang="en-US" altLang="zh-CN" sz="1100" b="1">
                          <a:latin typeface="+mn-ea"/>
                          <a:cs typeface="+mn-ea"/>
                        </a:rPr>
                        <a:t>lammps</a:t>
                      </a:r>
                      <a:r>
                        <a:rPr lang="zh-CN" sz="1100" b="1">
                          <a:latin typeface="+mn-ea"/>
                          <a:cs typeface="+mn-ea"/>
                        </a:rPr>
                        <a:t>中均统一</a:t>
                      </a:r>
                      <a:r>
                        <a:rPr lang="en-US" altLang="zh-CN" sz="1100" b="1">
                          <a:latin typeface="+mn-ea"/>
                          <a:cs typeface="+mn-ea"/>
                        </a:rPr>
                        <a:t>12.5A)</a:t>
                      </a:r>
                      <a:endParaRPr lang="zh-CN" sz="1100" b="1">
                        <a:latin typeface="+mn-ea"/>
                        <a:cs typeface="+mn-ea"/>
                      </a:endParaRPr>
                    </a:p>
                  </a:txBody>
                  <a:tcPr marL="68580" marR="68580" marT="0" marB="0" anchor="ctr">
                    <a:lnL>
                      <a:noFill/>
                    </a:lnL>
                    <a:lnR>
                      <a:noFill/>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gridSpan="2">
                  <a:txBody>
                    <a:bodyPr/>
                    <a:lstStyle/>
                    <a:p>
                      <a:pPr marL="0" indent="0" algn="ctr">
                        <a:spcBef>
                          <a:spcPct val="0"/>
                        </a:spcBef>
                        <a:spcAft>
                          <a:spcPct val="0"/>
                        </a:spcAft>
                      </a:pPr>
                      <a:r>
                        <a:rPr lang="en-US" altLang="zh-CN" sz="1100" b="1">
                          <a:latin typeface="+mn-ea"/>
                          <a:cs typeface="+mn-lt"/>
                        </a:rPr>
                        <a:t> </a:t>
                      </a:r>
                    </a:p>
                  </a:txBody>
                  <a:tcPr marL="68580" marR="68580" marT="0" marB="0" anchor="ctr">
                    <a:lnL>
                      <a:noFill/>
                    </a:lnL>
                    <a:lnR>
                      <a:noFill/>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hMerge="1">
                  <a:txBody>
                    <a:bodyPr/>
                    <a:lstStyle/>
                    <a:p>
                      <a:endParaRPr lang="zh-CN"/>
                    </a:p>
                  </a:txBody>
                  <a:tcPr>
                    <a:lnR>
                      <a:noFill/>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tcPr>
                </a:tc>
                <a:tc gridSpan="2">
                  <a:txBody>
                    <a:bodyPr/>
                    <a:lstStyle/>
                    <a:p>
                      <a:pPr marL="0" indent="0" algn="ctr">
                        <a:spcBef>
                          <a:spcPct val="0"/>
                        </a:spcBef>
                        <a:spcAft>
                          <a:spcPct val="0"/>
                        </a:spcAft>
                      </a:pPr>
                      <a:r>
                        <a:rPr lang="en-US" altLang="zh-CN" sz="1100" b="1">
                          <a:latin typeface="+mn-ea"/>
                          <a:cs typeface="+mn-lt"/>
                        </a:rPr>
                        <a:t> </a:t>
                      </a:r>
                    </a:p>
                  </a:txBody>
                  <a:tcPr marL="68580" marR="68580" marT="0" marB="0" anchor="ctr">
                    <a:lnL>
                      <a:noFill/>
                    </a:lnL>
                    <a:lnR>
                      <a:noFill/>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hMerge="1">
                  <a:txBody>
                    <a:bodyPr/>
                    <a:lstStyle/>
                    <a:p>
                      <a:endParaRPr lang="zh-CN"/>
                    </a:p>
                  </a:txBody>
                  <a:tcPr>
                    <a:lnR>
                      <a:noFill/>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tcPr>
                </a:tc>
                <a:extLst>
                  <a:ext uri="{0D108BD9-81ED-4DB2-BD59-A6C34878D82A}">
                    <a16:rowId xmlns:a16="http://schemas.microsoft.com/office/drawing/2014/main" val="10000"/>
                  </a:ext>
                </a:extLst>
              </a:tr>
              <a:tr h="285115">
                <a:tc>
                  <a:txBody>
                    <a:bodyPr/>
                    <a:lstStyle/>
                    <a:p>
                      <a:pPr marL="0" indent="0" algn="ctr">
                        <a:spcBef>
                          <a:spcPct val="0"/>
                        </a:spcBef>
                        <a:spcAft>
                          <a:spcPct val="0"/>
                        </a:spcAft>
                      </a:pPr>
                      <a:r>
                        <a:rPr lang="zh-CN" sz="1100" b="1">
                          <a:latin typeface="+mn-ea"/>
                        </a:rPr>
                        <a:t>盒子大小</a:t>
                      </a:r>
                    </a:p>
                  </a:txBody>
                  <a:tcPr marL="68580" marR="68580" marT="0" marB="0" anchor="ctr">
                    <a:lnL>
                      <a:noFill/>
                    </a:lnL>
                    <a:lnR>
                      <a:noFill/>
                    </a:lnR>
                    <a:lnT w="12700" cap="flat" cmpd="sng">
                      <a:solidFill>
                        <a:srgbClr val="000008"/>
                      </a:solidFill>
                      <a:prstDash val="solid"/>
                      <a:headEnd type="none" w="med" len="med"/>
                      <a:tailEnd type="none" w="med" len="med"/>
                    </a:lnT>
                    <a:lnB>
                      <a:noFill/>
                    </a:lnB>
                    <a:noFill/>
                  </a:tcPr>
                </a:tc>
                <a:tc gridSpan="2">
                  <a:txBody>
                    <a:bodyPr/>
                    <a:lstStyle/>
                    <a:p>
                      <a:pPr marL="0" indent="0" algn="ctr">
                        <a:spcBef>
                          <a:spcPct val="0"/>
                        </a:spcBef>
                        <a:spcAft>
                          <a:spcPct val="0"/>
                        </a:spcAft>
                      </a:pPr>
                      <a:r>
                        <a:rPr lang="en-US" altLang="zh-CN" sz="1100" b="1">
                          <a:latin typeface="+mn-ea"/>
                          <a:cs typeface="+mn-lt"/>
                        </a:rPr>
                        <a:t>11.55A</a:t>
                      </a:r>
                    </a:p>
                  </a:txBody>
                  <a:tcPr marL="68580" marR="68580" marT="0" marB="0" anchor="ctr">
                    <a:lnL>
                      <a:noFill/>
                    </a:lnL>
                    <a:lnR>
                      <a:noFill/>
                    </a:lnR>
                    <a:lnT w="12700" cap="flat" cmpd="sng">
                      <a:solidFill>
                        <a:srgbClr val="000008"/>
                      </a:solidFill>
                      <a:prstDash val="solid"/>
                      <a:headEnd type="none" w="med" len="med"/>
                      <a:tailEnd type="none" w="med" len="med"/>
                    </a:lnT>
                    <a:lnB>
                      <a:noFill/>
                    </a:lnB>
                    <a:noFill/>
                  </a:tcPr>
                </a:tc>
                <a:tc hMerge="1">
                  <a:txBody>
                    <a:bodyPr/>
                    <a:lstStyle/>
                    <a:p>
                      <a:endParaRPr lang="zh-CN"/>
                    </a:p>
                  </a:txBody>
                  <a:tcPr>
                    <a:lnR>
                      <a:noFill/>
                    </a:lnR>
                    <a:lnT w="12700" cap="flat" cmpd="sng">
                      <a:solidFill>
                        <a:srgbClr val="000008"/>
                      </a:solidFill>
                      <a:prstDash val="solid"/>
                      <a:headEnd type="none" w="med" len="med"/>
                      <a:tailEnd type="none" w="med" len="med"/>
                    </a:lnT>
                    <a:lnB>
                      <a:noFill/>
                    </a:lnB>
                  </a:tcPr>
                </a:tc>
                <a:tc gridSpan="2">
                  <a:txBody>
                    <a:bodyPr/>
                    <a:lstStyle/>
                    <a:p>
                      <a:pPr marL="0" indent="0" algn="ctr">
                        <a:spcBef>
                          <a:spcPct val="0"/>
                        </a:spcBef>
                        <a:spcAft>
                          <a:spcPct val="0"/>
                        </a:spcAft>
                      </a:pPr>
                      <a:r>
                        <a:rPr lang="en-US" altLang="zh-CN" sz="1100" b="1">
                          <a:latin typeface="+mn-ea"/>
                          <a:cs typeface="+mn-lt"/>
                        </a:rPr>
                        <a:t>50A</a:t>
                      </a:r>
                    </a:p>
                  </a:txBody>
                  <a:tcPr marL="68580" marR="68580" marT="0" marB="0" anchor="ctr">
                    <a:lnL>
                      <a:noFill/>
                    </a:lnL>
                    <a:lnR>
                      <a:noFill/>
                    </a:lnR>
                    <a:lnT w="12700" cap="flat" cmpd="sng">
                      <a:solidFill>
                        <a:srgbClr val="000008"/>
                      </a:solidFill>
                      <a:prstDash val="solid"/>
                      <a:headEnd type="none" w="med" len="med"/>
                      <a:tailEnd type="none" w="med" len="med"/>
                    </a:lnT>
                    <a:lnB>
                      <a:noFill/>
                    </a:lnB>
                    <a:noFill/>
                  </a:tcPr>
                </a:tc>
                <a:tc hMerge="1">
                  <a:txBody>
                    <a:bodyPr/>
                    <a:lstStyle/>
                    <a:p>
                      <a:endParaRPr lang="zh-CN"/>
                    </a:p>
                  </a:txBody>
                  <a:tcPr>
                    <a:lnR>
                      <a:noFill/>
                    </a:lnR>
                    <a:lnT w="12700" cap="flat" cmpd="sng">
                      <a:solidFill>
                        <a:srgbClr val="000008"/>
                      </a:solidFill>
                      <a:prstDash val="solid"/>
                      <a:headEnd type="none" w="med" len="med"/>
                      <a:tailEnd type="none" w="med" len="med"/>
                    </a:lnT>
                    <a:lnB>
                      <a:noFill/>
                    </a:lnB>
                  </a:tcPr>
                </a:tc>
                <a:extLst>
                  <a:ext uri="{0D108BD9-81ED-4DB2-BD59-A6C34878D82A}">
                    <a16:rowId xmlns:a16="http://schemas.microsoft.com/office/drawing/2014/main" val="10001"/>
                  </a:ext>
                </a:extLst>
              </a:tr>
              <a:tr h="285115">
                <a:tc>
                  <a:txBody>
                    <a:bodyPr/>
                    <a:lstStyle/>
                    <a:p>
                      <a:pPr marL="0" indent="0" algn="ctr">
                        <a:spcBef>
                          <a:spcPct val="0"/>
                        </a:spcBef>
                        <a:spcAft>
                          <a:spcPct val="0"/>
                        </a:spcAft>
                      </a:pPr>
                      <a:r>
                        <a:rPr lang="zh-CN" sz="1100" b="1">
                          <a:latin typeface="+mn-ea"/>
                          <a:cs typeface="+mn-ea"/>
                        </a:rPr>
                        <a:t>能量（</a:t>
                      </a:r>
                      <a:r>
                        <a:rPr lang="en-US" altLang="zh-CN" sz="1100" b="1">
                          <a:latin typeface="+mn-ea"/>
                          <a:cs typeface="+mn-ea"/>
                        </a:rPr>
                        <a:t>kcal/mol</a:t>
                      </a:r>
                      <a:r>
                        <a:rPr lang="zh-CN" sz="1100" b="1">
                          <a:latin typeface="+mn-ea"/>
                          <a:cs typeface="+mn-ea"/>
                        </a:rPr>
                        <a:t>）</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cs typeface="+mn-lt"/>
                        </a:rPr>
                        <a:t>MS</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cs typeface="+mn-lt"/>
                        </a:rPr>
                        <a:t>Lammps</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cs typeface="+mn-lt"/>
                        </a:rPr>
                        <a:t>MS</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cs typeface="+mn-lt"/>
                        </a:rPr>
                        <a:t>Lammps</a:t>
                      </a:r>
                    </a:p>
                  </a:txBody>
                  <a:tcPr marL="68580" marR="68580" marT="0" marB="0" anchor="ctr">
                    <a:lnL>
                      <a:noFill/>
                    </a:lnL>
                    <a:lnR>
                      <a:noFill/>
                    </a:lnR>
                    <a:lnT>
                      <a:noFill/>
                    </a:lnT>
                    <a:lnB>
                      <a:noFill/>
                    </a:lnB>
                    <a:noFill/>
                  </a:tcPr>
                </a:tc>
                <a:extLst>
                  <a:ext uri="{0D108BD9-81ED-4DB2-BD59-A6C34878D82A}">
                    <a16:rowId xmlns:a16="http://schemas.microsoft.com/office/drawing/2014/main" val="10002"/>
                  </a:ext>
                </a:extLst>
              </a:tr>
              <a:tr h="285115">
                <a:tc>
                  <a:txBody>
                    <a:bodyPr/>
                    <a:lstStyle/>
                    <a:p>
                      <a:pPr marL="0" indent="0" algn="ctr">
                        <a:spcBef>
                          <a:spcPct val="0"/>
                        </a:spcBef>
                        <a:spcAft>
                          <a:spcPct val="0"/>
                        </a:spcAft>
                      </a:pPr>
                      <a:r>
                        <a:rPr lang="en-US" altLang="zh-CN" sz="1100" b="1">
                          <a:latin typeface="+mn-ea"/>
                          <a:cs typeface="+mn-lt"/>
                        </a:rPr>
                        <a:t>DGEBA</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cs typeface="+mn-lt"/>
                        </a:rPr>
                        <a:t>250.49</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cs typeface="+mn-lt"/>
                        </a:rPr>
                        <a:t>207.24</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cs typeface="+mn-lt"/>
                        </a:rPr>
                        <a:t>237.13</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cs typeface="+mn-lt"/>
                        </a:rPr>
                        <a:t>202.90</a:t>
                      </a:r>
                    </a:p>
                  </a:txBody>
                  <a:tcPr marL="68580" marR="68580" marT="0" marB="0" anchor="ctr">
                    <a:lnL>
                      <a:noFill/>
                    </a:lnL>
                    <a:lnR>
                      <a:noFill/>
                    </a:lnR>
                    <a:lnT>
                      <a:noFill/>
                    </a:lnT>
                    <a:lnB>
                      <a:noFill/>
                    </a:lnB>
                    <a:noFill/>
                  </a:tcPr>
                </a:tc>
                <a:extLst>
                  <a:ext uri="{0D108BD9-81ED-4DB2-BD59-A6C34878D82A}">
                    <a16:rowId xmlns:a16="http://schemas.microsoft.com/office/drawing/2014/main" val="10003"/>
                  </a:ext>
                </a:extLst>
              </a:tr>
              <a:tr h="285115">
                <a:tc>
                  <a:txBody>
                    <a:bodyPr/>
                    <a:lstStyle/>
                    <a:p>
                      <a:pPr marL="0" indent="0" algn="ctr">
                        <a:spcBef>
                          <a:spcPct val="0"/>
                        </a:spcBef>
                        <a:spcAft>
                          <a:spcPct val="0"/>
                        </a:spcAft>
                      </a:pPr>
                      <a:r>
                        <a:rPr lang="en-US" altLang="zh-CN" sz="1100" b="1">
                          <a:latin typeface="+mn-ea"/>
                          <a:cs typeface="+mn-lt"/>
                        </a:rPr>
                        <a:t>T33</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cs typeface="+mn-lt"/>
                        </a:rPr>
                        <a:t>-21.79</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cs typeface="+mn-lt"/>
                        </a:rPr>
                        <a:t>-67.12</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cs typeface="+mn-lt"/>
                        </a:rPr>
                        <a:t>-17.87</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cs typeface="+mn-lt"/>
                        </a:rPr>
                        <a:t>-80.9</a:t>
                      </a:r>
                    </a:p>
                  </a:txBody>
                  <a:tcPr marL="68580" marR="68580" marT="0" marB="0" anchor="ctr">
                    <a:lnL>
                      <a:noFill/>
                    </a:lnL>
                    <a:lnR>
                      <a:noFill/>
                    </a:lnR>
                    <a:lnT>
                      <a:noFill/>
                    </a:lnT>
                    <a:lnB>
                      <a:noFill/>
                    </a:lnB>
                    <a:noFill/>
                  </a:tcPr>
                </a:tc>
                <a:extLst>
                  <a:ext uri="{0D108BD9-81ED-4DB2-BD59-A6C34878D82A}">
                    <a16:rowId xmlns:a16="http://schemas.microsoft.com/office/drawing/2014/main" val="10004"/>
                  </a:ext>
                </a:extLst>
              </a:tr>
              <a:tr h="397510">
                <a:tc>
                  <a:txBody>
                    <a:bodyPr/>
                    <a:lstStyle/>
                    <a:p>
                      <a:pPr marL="0" indent="0" algn="ctr">
                        <a:spcBef>
                          <a:spcPct val="0"/>
                        </a:spcBef>
                        <a:spcAft>
                          <a:spcPct val="0"/>
                        </a:spcAft>
                      </a:pPr>
                      <a:r>
                        <a:rPr lang="en-US" altLang="zh-CN" sz="1100" b="1">
                          <a:solidFill>
                            <a:srgbClr val="4874CB"/>
                          </a:solidFill>
                          <a:latin typeface="+mn-ea"/>
                          <a:cs typeface="+mn-ea"/>
                        </a:rPr>
                        <a:t>DGEBA+T33</a:t>
                      </a:r>
                      <a:r>
                        <a:rPr lang="zh-CN" sz="1100" b="1">
                          <a:solidFill>
                            <a:srgbClr val="4874CB"/>
                          </a:solidFill>
                          <a:latin typeface="+mn-ea"/>
                          <a:cs typeface="+mn-ea"/>
                        </a:rPr>
                        <a:t>未交联</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cs typeface="+mn-lt"/>
                        </a:rPr>
                        <a:t>458.97</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cs typeface="+mn-lt"/>
                        </a:rPr>
                        <a:t>339.159</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cs typeface="+mn-lt"/>
                        </a:rPr>
                        <a:t>208.79</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cs typeface="+mn-lt"/>
                        </a:rPr>
                        <a:t>118.69</a:t>
                      </a:r>
                    </a:p>
                  </a:txBody>
                  <a:tcPr marL="68580" marR="68580" marT="0" marB="0" anchor="ctr">
                    <a:lnL>
                      <a:noFill/>
                    </a:lnL>
                    <a:lnR>
                      <a:noFill/>
                    </a:lnR>
                    <a:lnT>
                      <a:noFill/>
                    </a:lnT>
                    <a:lnB>
                      <a:noFill/>
                    </a:lnB>
                    <a:noFill/>
                  </a:tcPr>
                </a:tc>
                <a:extLst>
                  <a:ext uri="{0D108BD9-81ED-4DB2-BD59-A6C34878D82A}">
                    <a16:rowId xmlns:a16="http://schemas.microsoft.com/office/drawing/2014/main" val="10005"/>
                  </a:ext>
                </a:extLst>
              </a:tr>
              <a:tr h="285115">
                <a:tc>
                  <a:txBody>
                    <a:bodyPr/>
                    <a:lstStyle/>
                    <a:p>
                      <a:pPr marL="0" indent="0" algn="ctr">
                        <a:spcBef>
                          <a:spcPct val="0"/>
                        </a:spcBef>
                        <a:spcAft>
                          <a:spcPct val="0"/>
                        </a:spcAft>
                      </a:pPr>
                      <a:r>
                        <a:rPr lang="en-US" altLang="zh-CN" sz="1100" b="1">
                          <a:solidFill>
                            <a:srgbClr val="4874CB"/>
                          </a:solidFill>
                          <a:latin typeface="+mn-ea"/>
                          <a:cs typeface="+mn-ea"/>
                        </a:rPr>
                        <a:t>DGEBA+T33</a:t>
                      </a:r>
                      <a:r>
                        <a:rPr lang="zh-CN" sz="1100" b="1">
                          <a:solidFill>
                            <a:srgbClr val="4874CB"/>
                          </a:solidFill>
                          <a:latin typeface="+mn-ea"/>
                          <a:cs typeface="+mn-ea"/>
                        </a:rPr>
                        <a:t>交联</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cs typeface="+mn-lt"/>
                        </a:rPr>
                        <a:t>-54.40</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cs typeface="+mn-lt"/>
                        </a:rPr>
                        <a:t>-117.42</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cs typeface="+mn-lt"/>
                        </a:rPr>
                        <a:t>82.29</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cs typeface="+mn-lt"/>
                        </a:rPr>
                        <a:t>-21.48</a:t>
                      </a:r>
                    </a:p>
                  </a:txBody>
                  <a:tcPr marL="68580" marR="68580" marT="0" marB="0" anchor="ctr">
                    <a:lnL>
                      <a:noFill/>
                    </a:lnL>
                    <a:lnR>
                      <a:noFill/>
                    </a:lnR>
                    <a:lnT>
                      <a:noFill/>
                    </a:lnT>
                    <a:lnB>
                      <a:noFill/>
                    </a:lnB>
                    <a:noFill/>
                  </a:tcPr>
                </a:tc>
                <a:extLst>
                  <a:ext uri="{0D108BD9-81ED-4DB2-BD59-A6C34878D82A}">
                    <a16:rowId xmlns:a16="http://schemas.microsoft.com/office/drawing/2014/main" val="10006"/>
                  </a:ext>
                </a:extLst>
              </a:tr>
              <a:tr h="285115">
                <a:tc>
                  <a:txBody>
                    <a:bodyPr/>
                    <a:lstStyle/>
                    <a:p>
                      <a:pPr marL="0" indent="0" algn="ctr">
                        <a:spcBef>
                          <a:spcPct val="0"/>
                        </a:spcBef>
                        <a:spcAft>
                          <a:spcPct val="0"/>
                        </a:spcAft>
                      </a:pPr>
                      <a:r>
                        <a:rPr lang="zh-CN" sz="1100" b="1">
                          <a:solidFill>
                            <a:srgbClr val="FF0000"/>
                          </a:solidFill>
                          <a:latin typeface="+mn-ea"/>
                        </a:rPr>
                        <a:t>结合能</a:t>
                      </a:r>
                    </a:p>
                  </a:txBody>
                  <a:tcPr marL="68580" marR="68580" marT="0" marB="0" anchor="ctr">
                    <a:lnL>
                      <a:noFill/>
                    </a:lnL>
                    <a:lnR>
                      <a:noFill/>
                    </a:lnR>
                    <a:lnT>
                      <a:noFill/>
                    </a:lnT>
                    <a:lnB w="1270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latin typeface="+mn-ea"/>
                          <a:cs typeface="+mn-lt"/>
                        </a:rPr>
                        <a:t>-513.37</a:t>
                      </a:r>
                    </a:p>
                  </a:txBody>
                  <a:tcPr marL="68580" marR="68580" marT="0" marB="0" anchor="ctr">
                    <a:lnL>
                      <a:noFill/>
                    </a:lnL>
                    <a:lnR>
                      <a:noFill/>
                    </a:lnR>
                    <a:lnT>
                      <a:noFill/>
                    </a:lnT>
                    <a:lnB w="1270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latin typeface="+mn-ea"/>
                          <a:cs typeface="+mn-lt"/>
                        </a:rPr>
                        <a:t>-456.57</a:t>
                      </a:r>
                    </a:p>
                  </a:txBody>
                  <a:tcPr marL="68580" marR="68580" marT="0" marB="0" anchor="ctr">
                    <a:lnL>
                      <a:noFill/>
                    </a:lnL>
                    <a:lnR>
                      <a:noFill/>
                    </a:lnR>
                    <a:lnT>
                      <a:noFill/>
                    </a:lnT>
                    <a:lnB w="1270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latin typeface="+mn-ea"/>
                          <a:cs typeface="+mn-lt"/>
                        </a:rPr>
                        <a:t>-126.5</a:t>
                      </a:r>
                    </a:p>
                  </a:txBody>
                  <a:tcPr marL="68580" marR="68580" marT="0" marB="0" anchor="ctr">
                    <a:lnL>
                      <a:noFill/>
                    </a:lnL>
                    <a:lnR>
                      <a:noFill/>
                    </a:lnR>
                    <a:lnT>
                      <a:noFill/>
                    </a:lnT>
                    <a:lnB w="1270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latin typeface="+mn-ea"/>
                          <a:cs typeface="+mn-lt"/>
                        </a:rPr>
                        <a:t>-140.17</a:t>
                      </a:r>
                    </a:p>
                  </a:txBody>
                  <a:tcPr marL="68580" marR="68580" marT="0" marB="0" anchor="ctr">
                    <a:lnL>
                      <a:noFill/>
                    </a:lnL>
                    <a:lnR>
                      <a:noFill/>
                    </a:lnR>
                    <a:lnT>
                      <a:noFill/>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7"/>
                  </a:ext>
                </a:extLst>
              </a:tr>
            </a:tbl>
          </a:graphicData>
        </a:graphic>
      </p:graphicFrame>
      <p:pic>
        <p:nvPicPr>
          <p:cNvPr id="12" name="图片 11"/>
          <p:cNvPicPr/>
          <p:nvPr/>
        </p:nvPicPr>
        <p:blipFill>
          <a:blip r:embed="rId4"/>
          <a:stretch>
            <a:fillRect/>
          </a:stretch>
        </p:blipFill>
        <p:spPr>
          <a:xfrm>
            <a:off x="2539048" y="2242185"/>
            <a:ext cx="1162367" cy="959167"/>
          </a:xfrm>
          <a:prstGeom prst="rect">
            <a:avLst/>
          </a:prstGeom>
        </p:spPr>
      </p:pic>
      <p:pic>
        <p:nvPicPr>
          <p:cNvPr id="18" name="图片 17"/>
          <p:cNvPicPr/>
          <p:nvPr/>
        </p:nvPicPr>
        <p:blipFill>
          <a:blip r:embed="rId5"/>
          <a:stretch>
            <a:fillRect/>
          </a:stretch>
        </p:blipFill>
        <p:spPr>
          <a:xfrm>
            <a:off x="4654232" y="2185035"/>
            <a:ext cx="1149667" cy="1016317"/>
          </a:xfrm>
          <a:prstGeom prst="rect">
            <a:avLst/>
          </a:prstGeom>
        </p:spPr>
      </p:pic>
      <p:sp>
        <p:nvSpPr>
          <p:cNvPr id="19" name="文本框 18"/>
          <p:cNvSpPr txBox="1"/>
          <p:nvPr/>
        </p:nvSpPr>
        <p:spPr>
          <a:xfrm>
            <a:off x="6496685" y="1986915"/>
            <a:ext cx="5080000" cy="3784600"/>
          </a:xfrm>
          <a:prstGeom prst="rect">
            <a:avLst/>
          </a:prstGeom>
        </p:spPr>
        <p:txBody>
          <a:bodyPr>
            <a:spAutoFit/>
          </a:bodyPr>
          <a:lstStyle/>
          <a:p>
            <a:pPr marL="0" indent="0" algn="just" defTabSz="266700">
              <a:spcBef>
                <a:spcPct val="0"/>
              </a:spcBef>
              <a:spcAft>
                <a:spcPct val="0"/>
              </a:spcAft>
              <a:buFont typeface="Times New Roman" panose="02020603050405020304"/>
              <a:buNone/>
            </a:pPr>
            <a:r>
              <a:rPr lang="en-US" altLang="zh-CN" sz="1600" b="1">
                <a:solidFill>
                  <a:srgbClr val="FF0000"/>
                </a:solidFill>
                <a:latin typeface="+mn-ea"/>
                <a:cs typeface="+mn-ea"/>
              </a:rPr>
              <a:t>1</a:t>
            </a:r>
            <a:r>
              <a:rPr lang="zh-CN" altLang="en-US" sz="1600" b="1">
                <a:solidFill>
                  <a:srgbClr val="FF0000"/>
                </a:solidFill>
                <a:latin typeface="+mn-ea"/>
                <a:cs typeface="+mn-ea"/>
              </a:rPr>
              <a:t>、盒子大小对能量的影响</a:t>
            </a:r>
          </a:p>
          <a:p>
            <a:pPr marL="0" indent="266700" algn="just" defTabSz="266700">
              <a:spcBef>
                <a:spcPct val="0"/>
              </a:spcBef>
              <a:spcAft>
                <a:spcPct val="0"/>
              </a:spcAft>
            </a:pPr>
            <a:r>
              <a:rPr lang="zh-CN" altLang="en-US" sz="1600" b="1">
                <a:latin typeface="+mn-ea"/>
                <a:cs typeface="+mn-ea"/>
              </a:rPr>
              <a:t>小盒子中周期性边界效应显著相互作用较强，能量数值较大。</a:t>
            </a:r>
          </a:p>
          <a:p>
            <a:pPr marL="0" indent="266700" algn="just" defTabSz="266700">
              <a:spcBef>
                <a:spcPct val="0"/>
              </a:spcBef>
              <a:spcAft>
                <a:spcPct val="0"/>
              </a:spcAft>
            </a:pPr>
            <a:r>
              <a:rPr lang="zh-CN" altLang="en-US" sz="1600" b="1">
                <a:latin typeface="+mn-ea"/>
                <a:cs typeface="+mn-ea"/>
              </a:rPr>
              <a:t>大盒子中分子体系离边界较远，近似孤立分子状态，可忽略周期性边界影响。</a:t>
            </a:r>
          </a:p>
          <a:p>
            <a:pPr marL="0" indent="0" algn="just" defTabSz="266700">
              <a:spcBef>
                <a:spcPct val="0"/>
              </a:spcBef>
              <a:spcAft>
                <a:spcPct val="0"/>
              </a:spcAft>
              <a:buFont typeface="Times New Roman" panose="02020603050405020304"/>
              <a:buNone/>
            </a:pPr>
            <a:r>
              <a:rPr lang="en-US" altLang="zh-CN" sz="1600" b="1">
                <a:solidFill>
                  <a:srgbClr val="FF0000"/>
                </a:solidFill>
                <a:latin typeface="+mn-ea"/>
                <a:cs typeface="+mn-ea"/>
              </a:rPr>
              <a:t>2</a:t>
            </a:r>
            <a:r>
              <a:rPr lang="zh-CN" altLang="en-US" sz="1600" b="1">
                <a:solidFill>
                  <a:srgbClr val="FF0000"/>
                </a:solidFill>
                <a:latin typeface="+mn-ea"/>
                <a:cs typeface="+mn-ea"/>
              </a:rPr>
              <a:t>、能量规律</a:t>
            </a:r>
          </a:p>
          <a:p>
            <a:pPr marL="0" indent="266700" algn="just" defTabSz="266700">
              <a:spcBef>
                <a:spcPct val="0"/>
              </a:spcBef>
              <a:spcAft>
                <a:spcPct val="0"/>
              </a:spcAft>
            </a:pPr>
            <a:r>
              <a:rPr lang="zh-CN" altLang="en-US" sz="1600" b="1">
                <a:latin typeface="+mn-ea"/>
                <a:cs typeface="+mn-ea"/>
              </a:rPr>
              <a:t>小盒子中单体能量均高于大盒子中单体能量。</a:t>
            </a:r>
          </a:p>
          <a:p>
            <a:pPr marL="0" indent="266700" algn="just" defTabSz="266700">
              <a:spcBef>
                <a:spcPct val="0"/>
              </a:spcBef>
              <a:spcAft>
                <a:spcPct val="0"/>
              </a:spcAft>
            </a:pPr>
            <a:r>
              <a:rPr lang="zh-CN" altLang="en-US" sz="1600" b="1">
                <a:latin typeface="+mn-ea"/>
                <a:cs typeface="+mn-ea"/>
              </a:rPr>
              <a:t>交联后体系能量低于未交联，说明交联释放能量。</a:t>
            </a:r>
          </a:p>
          <a:p>
            <a:pPr marL="0" indent="266700" algn="just" defTabSz="266700">
              <a:spcBef>
                <a:spcPct val="0"/>
              </a:spcBef>
              <a:spcAft>
                <a:spcPct val="0"/>
              </a:spcAft>
            </a:pPr>
            <a:r>
              <a:rPr lang="zh-CN" altLang="en-US" sz="1600" b="1">
                <a:latin typeface="+mn-ea"/>
                <a:cs typeface="+mn-ea"/>
              </a:rPr>
              <a:t>小盒子下结合能（</a:t>
            </a:r>
            <a:r>
              <a:rPr lang="en-US" altLang="zh-CN" sz="1600" b="1">
                <a:latin typeface="+mn-ea"/>
                <a:cs typeface="+mn-ea"/>
              </a:rPr>
              <a:t>-513.37/-456.57</a:t>
            </a:r>
            <a:r>
              <a:rPr lang="zh-CN" altLang="en-US" sz="1600" b="1">
                <a:latin typeface="+mn-ea"/>
                <a:cs typeface="+mn-ea"/>
              </a:rPr>
              <a:t>）远大于大盒子（</a:t>
            </a:r>
            <a:r>
              <a:rPr lang="en-US" altLang="zh-CN" sz="1600" b="1">
                <a:latin typeface="+mn-ea"/>
                <a:cs typeface="+mn-ea"/>
              </a:rPr>
              <a:t>-126.5/-140.17</a:t>
            </a:r>
            <a:r>
              <a:rPr lang="zh-CN" altLang="en-US" sz="1600" b="1">
                <a:latin typeface="+mn-ea"/>
                <a:cs typeface="+mn-ea"/>
              </a:rPr>
              <a:t>），说明小盒子下能量差受周期性影响。</a:t>
            </a:r>
          </a:p>
          <a:p>
            <a:pPr marL="0" indent="0" algn="just" defTabSz="266700">
              <a:spcBef>
                <a:spcPct val="0"/>
              </a:spcBef>
              <a:spcAft>
                <a:spcPct val="0"/>
              </a:spcAft>
              <a:buFont typeface="Times New Roman" panose="02020603050405020304"/>
              <a:buNone/>
            </a:pPr>
            <a:r>
              <a:rPr lang="en-US" altLang="zh-CN" sz="1600" b="1">
                <a:solidFill>
                  <a:srgbClr val="FF0000"/>
                </a:solidFill>
                <a:latin typeface="+mn-ea"/>
                <a:cs typeface="+mn-ea"/>
              </a:rPr>
              <a:t>3</a:t>
            </a:r>
            <a:r>
              <a:rPr lang="zh-CN" altLang="en-US" sz="1600" b="1">
                <a:solidFill>
                  <a:srgbClr val="FF0000"/>
                </a:solidFill>
                <a:latin typeface="+mn-ea"/>
                <a:cs typeface="+mn-ea"/>
              </a:rPr>
              <a:t>、</a:t>
            </a:r>
            <a:r>
              <a:rPr lang="en-US" altLang="zh-CN" sz="1600" b="1">
                <a:solidFill>
                  <a:srgbClr val="FF0000"/>
                </a:solidFill>
                <a:latin typeface="+mn-ea"/>
                <a:cs typeface="+mn-ea"/>
              </a:rPr>
              <a:t>MS</a:t>
            </a:r>
            <a:r>
              <a:rPr lang="zh-CN" altLang="en-US" sz="1600" b="1">
                <a:solidFill>
                  <a:srgbClr val="FF0000"/>
                </a:solidFill>
                <a:latin typeface="+mn-ea"/>
                <a:cs typeface="+mn-ea"/>
              </a:rPr>
              <a:t>与</a:t>
            </a:r>
            <a:r>
              <a:rPr lang="en-US" altLang="zh-CN" sz="1600" b="1">
                <a:solidFill>
                  <a:srgbClr val="FF0000"/>
                </a:solidFill>
                <a:latin typeface="+mn-ea"/>
                <a:cs typeface="+mn-ea"/>
              </a:rPr>
              <a:t>Lammps</a:t>
            </a:r>
            <a:r>
              <a:rPr lang="zh-CN" altLang="en-US" sz="1600" b="1">
                <a:solidFill>
                  <a:srgbClr val="FF0000"/>
                </a:solidFill>
                <a:latin typeface="+mn-ea"/>
                <a:cs typeface="+mn-ea"/>
              </a:rPr>
              <a:t>的差异</a:t>
            </a:r>
          </a:p>
          <a:p>
            <a:pPr marL="228600" indent="0" algn="just" defTabSz="266700">
              <a:spcBef>
                <a:spcPct val="0"/>
              </a:spcBef>
              <a:spcAft>
                <a:spcPct val="0"/>
              </a:spcAft>
            </a:pPr>
            <a:r>
              <a:rPr lang="en-US" altLang="zh-CN" sz="1600" b="1">
                <a:latin typeface="+mn-ea"/>
                <a:cs typeface="+mn-ea"/>
              </a:rPr>
              <a:t>MS</a:t>
            </a:r>
            <a:r>
              <a:rPr lang="zh-CN" altLang="en-US" sz="1600" b="1">
                <a:latin typeface="+mn-ea"/>
                <a:cs typeface="+mn-ea"/>
              </a:rPr>
              <a:t>和</a:t>
            </a:r>
            <a:r>
              <a:rPr lang="en-US" altLang="zh-CN" sz="1600" b="1">
                <a:latin typeface="+mn-ea"/>
                <a:cs typeface="+mn-ea"/>
              </a:rPr>
              <a:t>LAMMPS</a:t>
            </a:r>
            <a:r>
              <a:rPr lang="zh-CN" altLang="en-US" sz="1600" b="1">
                <a:latin typeface="+mn-ea"/>
                <a:cs typeface="+mn-ea"/>
              </a:rPr>
              <a:t>的能量有数值差异，但趋势一致。</a:t>
            </a:r>
          </a:p>
          <a:p>
            <a:pPr marL="228600" indent="0" algn="just" defTabSz="266700">
              <a:spcBef>
                <a:spcPct val="0"/>
              </a:spcBef>
              <a:spcAft>
                <a:spcPct val="0"/>
              </a:spcAft>
            </a:pPr>
            <a:r>
              <a:rPr lang="zh-CN" altLang="en-US" sz="1600" b="1">
                <a:latin typeface="+mn-ea"/>
                <a:cs typeface="+mn-ea"/>
              </a:rPr>
              <a:t>盒子增大，能量降低，结合能绝对值减小这一趋势，两者都符合。</a:t>
            </a:r>
          </a:p>
        </p:txBody>
      </p:sp>
      <p:sp>
        <p:nvSpPr>
          <p:cNvPr id="21" name="文本框 20"/>
          <p:cNvSpPr txBox="1"/>
          <p:nvPr/>
        </p:nvSpPr>
        <p:spPr>
          <a:xfrm>
            <a:off x="676275" y="1444625"/>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r>
              <a:rPr lang="en-US" altLang="zh-CN" b="1">
                <a:latin typeface="Arial" panose="020B0604020202020204"/>
                <a:ea typeface="黑体" panose="02010609060101010101" charset="-122"/>
                <a:sym typeface="+mn-ea"/>
              </a:rPr>
              <a:t>DGEBA</a:t>
            </a:r>
            <a:r>
              <a:rPr lang="zh-CN" altLang="en-US" b="1">
                <a:latin typeface="Arial" panose="020B0604020202020204"/>
                <a:ea typeface="黑体" panose="02010609060101010101" charset="-122"/>
                <a:sym typeface="+mn-ea"/>
              </a:rPr>
              <a:t>：</a:t>
            </a:r>
            <a:r>
              <a:rPr lang="en-US" altLang="zh-CN" b="1">
                <a:latin typeface="Arial" panose="020B0604020202020204"/>
                <a:ea typeface="黑体" panose="02010609060101010101" charset="-122"/>
                <a:sym typeface="+mn-ea"/>
              </a:rPr>
              <a:t>T33</a:t>
            </a:r>
            <a:r>
              <a:rPr lang="zh-CN" altLang="en-US" b="1">
                <a:latin typeface="Arial" panose="020B0604020202020204"/>
                <a:ea typeface="黑体" panose="02010609060101010101" charset="-122"/>
                <a:sym typeface="+mn-ea"/>
              </a:rPr>
              <a:t>（</a:t>
            </a:r>
            <a:r>
              <a:rPr lang="en-US" altLang="zh-CN" b="1">
                <a:latin typeface="Arial" panose="020B0604020202020204"/>
                <a:ea typeface="黑体" panose="02010609060101010101" charset="-122"/>
                <a:sym typeface="+mn-ea"/>
              </a:rPr>
              <a:t>1</a:t>
            </a:r>
            <a:r>
              <a:rPr lang="zh-CN" altLang="en-US" b="1">
                <a:latin typeface="Arial" panose="020B0604020202020204"/>
                <a:ea typeface="黑体" panose="02010609060101010101" charset="-122"/>
                <a:sym typeface="+mn-ea"/>
              </a:rPr>
              <a:t>：</a:t>
            </a:r>
            <a:r>
              <a:rPr lang="en-US" altLang="zh-CN" b="1">
                <a:latin typeface="Arial" panose="020B0604020202020204"/>
                <a:ea typeface="黑体" panose="02010609060101010101" charset="-122"/>
                <a:sym typeface="+mn-ea"/>
              </a:rPr>
              <a:t>1</a:t>
            </a:r>
            <a:r>
              <a:rPr lang="zh-CN" altLang="en-US" b="1">
                <a:latin typeface="Arial" panose="020B0604020202020204"/>
                <a:ea typeface="黑体" panose="02010609060101010101" charset="-122"/>
                <a:sym typeface="+mn-ea"/>
              </a:rPr>
              <a:t>）</a:t>
            </a:r>
          </a:p>
        </p:txBody>
      </p:sp>
    </p:spTree>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AE70B2-8BF9-45C0-BB95-33D1B9D3A854}" type="slidenum">
              <a:rPr lang="zh-CN" altLang="en-US" smtClean="0"/>
              <a:t>28</a:t>
            </a:fld>
            <a:endParaRPr lang="zh-CN" altLang="en-US"/>
          </a:p>
        </p:txBody>
      </p:sp>
      <p:grpSp>
        <p:nvGrpSpPr>
          <p:cNvPr id="2" name="组合 1"/>
          <p:cNvGrpSpPr/>
          <p:nvPr/>
        </p:nvGrpSpPr>
        <p:grpSpPr>
          <a:xfrm>
            <a:off x="335361" y="116633"/>
            <a:ext cx="629872" cy="612768"/>
            <a:chOff x="3070727" y="196457"/>
            <a:chExt cx="692047" cy="673255"/>
          </a:xfrm>
          <a:solidFill>
            <a:schemeClr val="accent1">
              <a:lumMod val="75000"/>
            </a:schemeClr>
          </a:solidFill>
        </p:grpSpPr>
        <p:sp>
          <p:nvSpPr>
            <p:cNvPr id="3" name="平行四边形 2"/>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4" name="直接连接符 13"/>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p>
        </p:txBody>
      </p:sp>
      <p:sp>
        <p:nvSpPr>
          <p:cNvPr id="60" name="圆角矩形 6"/>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框 15"/>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rPr>
              <a:t>模拟进展</a:t>
            </a:r>
            <a:endParaRPr kumimoji="0" lang="zh-CN" altLang="en-US" sz="200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7" name="内容占位符 16"/>
          <p:cNvPicPr>
            <a:picLocks noGrp="1" noChangeAspect="1"/>
          </p:cNvPicPr>
          <p:nvPr>
            <p:ph idx="1"/>
          </p:nvPr>
        </p:nvPicPr>
        <p:blipFill>
          <a:blip r:embed="rId4"/>
          <a:stretch>
            <a:fillRect/>
          </a:stretch>
        </p:blipFill>
        <p:spPr>
          <a:xfrm>
            <a:off x="9093835" y="80645"/>
            <a:ext cx="2741930" cy="648970"/>
          </a:xfrm>
          <a:prstGeom prst="rect">
            <a:avLst/>
          </a:prstGeom>
        </p:spPr>
      </p:pic>
      <p:sp>
        <p:nvSpPr>
          <p:cNvPr id="7" name="文本框 6"/>
          <p:cNvSpPr txBox="1"/>
          <p:nvPr/>
        </p:nvSpPr>
        <p:spPr>
          <a:xfrm>
            <a:off x="509905" y="867410"/>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mj-ea"/>
              <a:ea typeface="+mj-ea"/>
              <a:sym typeface="+mn-ea"/>
            </a:endParaRPr>
          </a:p>
        </p:txBody>
      </p:sp>
      <p:sp>
        <p:nvSpPr>
          <p:cNvPr id="6" name="文本框 5"/>
          <p:cNvSpPr txBox="1"/>
          <p:nvPr/>
        </p:nvSpPr>
        <p:spPr>
          <a:xfrm>
            <a:off x="676275" y="991235"/>
            <a:ext cx="5215255" cy="368300"/>
          </a:xfrm>
          <a:prstGeom prst="rect">
            <a:avLst/>
          </a:prstGeom>
          <a:noFill/>
        </p:spPr>
        <p:txBody>
          <a:bodyPr wrap="square" rtlCol="0" anchor="t">
            <a:spAutoFit/>
          </a:bodyPr>
          <a:lstStyle/>
          <a:p>
            <a:pPr marL="342900" indent="-342900">
              <a:buFont typeface="Wingdings" panose="05000000000000000000" pitchFamily="2" charset="2"/>
              <a:buChar char="Ø"/>
            </a:pPr>
            <a:r>
              <a:rPr lang="en-US" altLang="zh-CN" b="1">
                <a:latin typeface="Arial" panose="020B0604020202020204"/>
                <a:ea typeface="黑体" panose="02010609060101010101" charset="-122"/>
                <a:sym typeface="+mn-ea"/>
              </a:rPr>
              <a:t>DGEBA</a:t>
            </a:r>
            <a:r>
              <a:rPr lang="zh-CN" altLang="en-US" b="1">
                <a:latin typeface="Arial" panose="020B0604020202020204"/>
                <a:ea typeface="黑体" panose="02010609060101010101" charset="-122"/>
                <a:sym typeface="+mn-ea"/>
              </a:rPr>
              <a:t>：</a:t>
            </a:r>
            <a:r>
              <a:rPr lang="en-US" altLang="zh-CN" b="1">
                <a:latin typeface="Arial" panose="020B0604020202020204"/>
                <a:ea typeface="黑体" panose="02010609060101010101" charset="-122"/>
                <a:sym typeface="+mn-ea"/>
              </a:rPr>
              <a:t>PTH</a:t>
            </a:r>
            <a:r>
              <a:rPr lang="zh-CN" altLang="en-US" b="1">
                <a:latin typeface="Arial" panose="020B0604020202020204"/>
                <a:ea typeface="黑体" panose="02010609060101010101" charset="-122"/>
                <a:sym typeface="+mn-ea"/>
              </a:rPr>
              <a:t>（</a:t>
            </a:r>
            <a:r>
              <a:rPr lang="en-US" altLang="zh-CN" b="1">
                <a:latin typeface="Arial" panose="020B0604020202020204"/>
                <a:ea typeface="黑体" panose="02010609060101010101" charset="-122"/>
                <a:sym typeface="+mn-ea"/>
              </a:rPr>
              <a:t>1</a:t>
            </a:r>
            <a:r>
              <a:rPr lang="zh-CN" altLang="en-US" b="1">
                <a:latin typeface="Arial" panose="020B0604020202020204"/>
                <a:ea typeface="黑体" panose="02010609060101010101" charset="-122"/>
                <a:sym typeface="+mn-ea"/>
              </a:rPr>
              <a:t>：</a:t>
            </a:r>
            <a:r>
              <a:rPr lang="en-US" altLang="zh-CN" b="1">
                <a:latin typeface="Arial" panose="020B0604020202020204"/>
                <a:ea typeface="黑体" panose="02010609060101010101" charset="-122"/>
                <a:sym typeface="+mn-ea"/>
              </a:rPr>
              <a:t>1</a:t>
            </a:r>
            <a:r>
              <a:rPr lang="zh-CN" altLang="en-US" b="1">
                <a:latin typeface="Arial" panose="020B0604020202020204"/>
                <a:ea typeface="黑体" panose="02010609060101010101" charset="-122"/>
                <a:sym typeface="+mn-ea"/>
              </a:rPr>
              <a:t>）</a:t>
            </a:r>
            <a:endParaRPr lang="zh-CN" altLang="en-US" b="1">
              <a:solidFill>
                <a:schemeClr val="tx1">
                  <a:lumMod val="50000"/>
                </a:schemeClr>
              </a:solidFill>
              <a:latin typeface="+mj-ea"/>
              <a:ea typeface="+mj-ea"/>
              <a:sym typeface="+mn-ea"/>
            </a:endParaRPr>
          </a:p>
        </p:txBody>
      </p:sp>
      <p:graphicFrame>
        <p:nvGraphicFramePr>
          <p:cNvPr id="19" name="表格 18"/>
          <p:cNvGraphicFramePr/>
          <p:nvPr>
            <p:custDataLst>
              <p:tags r:id="rId1"/>
            </p:custDataLst>
          </p:nvPr>
        </p:nvGraphicFramePr>
        <p:xfrm>
          <a:off x="392430" y="1621155"/>
          <a:ext cx="5718175" cy="4302125"/>
        </p:xfrm>
        <a:graphic>
          <a:graphicData uri="http://schemas.openxmlformats.org/drawingml/2006/table">
            <a:tbl>
              <a:tblPr/>
              <a:tblGrid>
                <a:gridCol w="1270000">
                  <a:extLst>
                    <a:ext uri="{9D8B030D-6E8A-4147-A177-3AD203B41FA5}">
                      <a16:colId xmlns:a16="http://schemas.microsoft.com/office/drawing/2014/main" val="20000"/>
                    </a:ext>
                  </a:extLst>
                </a:gridCol>
                <a:gridCol w="2223770">
                  <a:extLst>
                    <a:ext uri="{9D8B030D-6E8A-4147-A177-3AD203B41FA5}">
                      <a16:colId xmlns:a16="http://schemas.microsoft.com/office/drawing/2014/main" val="20001"/>
                    </a:ext>
                  </a:extLst>
                </a:gridCol>
                <a:gridCol w="2224405">
                  <a:extLst>
                    <a:ext uri="{9D8B030D-6E8A-4147-A177-3AD203B41FA5}">
                      <a16:colId xmlns:a16="http://schemas.microsoft.com/office/drawing/2014/main" val="20002"/>
                    </a:ext>
                  </a:extLst>
                </a:gridCol>
              </a:tblGrid>
              <a:tr h="1776095">
                <a:tc>
                  <a:txBody>
                    <a:bodyPr/>
                    <a:lstStyle/>
                    <a:p>
                      <a:pPr marL="0" indent="0" algn="ctr">
                        <a:spcBef>
                          <a:spcPct val="0"/>
                        </a:spcBef>
                        <a:spcAft>
                          <a:spcPct val="0"/>
                        </a:spcAft>
                      </a:pPr>
                      <a:r>
                        <a:rPr lang="zh-CN" sz="1100" b="1">
                          <a:latin typeface="+mn-ea"/>
                          <a:cs typeface="+mn-ea"/>
                        </a:rPr>
                        <a:t>盒子结构示意图</a:t>
                      </a:r>
                    </a:p>
                    <a:p>
                      <a:pPr marL="0" indent="0" algn="ctr">
                        <a:spcBef>
                          <a:spcPct val="0"/>
                        </a:spcBef>
                        <a:spcAft>
                          <a:spcPct val="0"/>
                        </a:spcAft>
                      </a:pPr>
                      <a:r>
                        <a:rPr lang="zh-CN" sz="1100" b="1">
                          <a:latin typeface="+mn-ea"/>
                          <a:cs typeface="+mn-ea"/>
                        </a:rPr>
                        <a:t>（周期边界自相互作用差别）</a:t>
                      </a:r>
                    </a:p>
                    <a:p>
                      <a:pPr marL="0" indent="0" algn="ctr">
                        <a:spcBef>
                          <a:spcPct val="0"/>
                        </a:spcBef>
                        <a:spcAft>
                          <a:spcPct val="0"/>
                        </a:spcAft>
                      </a:pPr>
                      <a:r>
                        <a:rPr lang="zh-CN" sz="1100" b="1">
                          <a:latin typeface="+mn-ea"/>
                          <a:cs typeface="+mn-ea"/>
                        </a:rPr>
                        <a:t>（截断半径</a:t>
                      </a:r>
                      <a:r>
                        <a:rPr lang="en-US" altLang="zh-CN" sz="1100" b="1">
                          <a:latin typeface="+mn-ea"/>
                          <a:cs typeface="+mn-ea"/>
                        </a:rPr>
                        <a:t>MS</a:t>
                      </a:r>
                      <a:r>
                        <a:rPr lang="zh-CN" sz="1100" b="1">
                          <a:latin typeface="+mn-ea"/>
                          <a:cs typeface="+mn-ea"/>
                        </a:rPr>
                        <a:t>和</a:t>
                      </a:r>
                      <a:r>
                        <a:rPr lang="en-US" altLang="zh-CN" sz="1100" b="1">
                          <a:latin typeface="+mn-ea"/>
                          <a:cs typeface="+mn-ea"/>
                        </a:rPr>
                        <a:t>lammps</a:t>
                      </a:r>
                      <a:r>
                        <a:rPr lang="zh-CN" sz="1100" b="1">
                          <a:latin typeface="+mn-ea"/>
                          <a:cs typeface="+mn-ea"/>
                        </a:rPr>
                        <a:t>中均统一</a:t>
                      </a:r>
                      <a:r>
                        <a:rPr lang="en-US" altLang="zh-CN" sz="1100" b="1">
                          <a:latin typeface="+mn-ea"/>
                          <a:cs typeface="+mn-ea"/>
                        </a:rPr>
                        <a:t>12.5A)</a:t>
                      </a:r>
                      <a:endParaRPr lang="zh-CN" sz="1100" b="1">
                        <a:latin typeface="+mn-ea"/>
                        <a:cs typeface="+mn-ea"/>
                      </a:endParaRPr>
                    </a:p>
                  </a:txBody>
                  <a:tcPr marL="68580" marR="68580" marT="0" marB="0" anchor="ctr">
                    <a:lnL>
                      <a:noFill/>
                    </a:lnL>
                    <a:lnR>
                      <a:noFill/>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gridSpan="2">
                  <a:txBody>
                    <a:bodyPr/>
                    <a:lstStyle/>
                    <a:p>
                      <a:pPr marL="0" indent="0" algn="ctr">
                        <a:spcBef>
                          <a:spcPct val="0"/>
                        </a:spcBef>
                        <a:spcAft>
                          <a:spcPct val="0"/>
                        </a:spcAft>
                      </a:pPr>
                      <a:r>
                        <a:rPr lang="en-US" altLang="zh-CN" sz="1100" b="1">
                          <a:latin typeface="Calibri" panose="020F0502020204030204"/>
                          <a:ea typeface="宋体" panose="02010600030101010101" pitchFamily="2" charset="-122"/>
                        </a:rPr>
                        <a:t> </a:t>
                      </a:r>
                    </a:p>
                  </a:txBody>
                  <a:tcPr marL="68580" marR="68580" marT="0" marB="0" anchor="ctr">
                    <a:lnL>
                      <a:noFill/>
                    </a:lnL>
                    <a:lnR>
                      <a:noFill/>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hMerge="1">
                  <a:txBody>
                    <a:bodyPr/>
                    <a:lstStyle/>
                    <a:p>
                      <a:endParaRPr lang="zh-CN"/>
                    </a:p>
                  </a:txBody>
                  <a:tcPr>
                    <a:lnR>
                      <a:noFill/>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tcPr>
                </a:tc>
                <a:extLst>
                  <a:ext uri="{0D108BD9-81ED-4DB2-BD59-A6C34878D82A}">
                    <a16:rowId xmlns:a16="http://schemas.microsoft.com/office/drawing/2014/main" val="10000"/>
                  </a:ext>
                </a:extLst>
              </a:tr>
              <a:tr h="295910">
                <a:tc>
                  <a:txBody>
                    <a:bodyPr/>
                    <a:lstStyle/>
                    <a:p>
                      <a:pPr marL="0" indent="0" algn="ctr">
                        <a:spcBef>
                          <a:spcPct val="0"/>
                        </a:spcBef>
                        <a:spcAft>
                          <a:spcPct val="0"/>
                        </a:spcAft>
                      </a:pPr>
                      <a:r>
                        <a:rPr lang="zh-CN" sz="1100" b="1">
                          <a:latin typeface="+mn-ea"/>
                        </a:rPr>
                        <a:t>盒子大小</a:t>
                      </a:r>
                    </a:p>
                  </a:txBody>
                  <a:tcPr marL="68580" marR="68580" marT="0" marB="0" anchor="ctr">
                    <a:lnL>
                      <a:noFill/>
                    </a:lnL>
                    <a:lnR>
                      <a:noFill/>
                    </a:lnR>
                    <a:lnT w="12700" cap="flat" cmpd="sng">
                      <a:solidFill>
                        <a:srgbClr val="000008"/>
                      </a:solidFill>
                      <a:prstDash val="solid"/>
                      <a:headEnd type="none" w="med" len="med"/>
                      <a:tailEnd type="none" w="med" len="med"/>
                    </a:lnT>
                    <a:lnB>
                      <a:noFill/>
                    </a:lnB>
                    <a:noFill/>
                  </a:tcPr>
                </a:tc>
                <a:tc gridSpan="2">
                  <a:txBody>
                    <a:bodyPr/>
                    <a:lstStyle/>
                    <a:p>
                      <a:pPr marL="0" indent="0" algn="ctr">
                        <a:spcBef>
                          <a:spcPct val="0"/>
                        </a:spcBef>
                        <a:spcAft>
                          <a:spcPct val="0"/>
                        </a:spcAft>
                      </a:pPr>
                      <a:r>
                        <a:rPr lang="en-US" altLang="zh-CN" sz="1100" b="1">
                          <a:latin typeface="+mn-ea"/>
                        </a:rPr>
                        <a:t>50A</a:t>
                      </a:r>
                    </a:p>
                  </a:txBody>
                  <a:tcPr marL="68580" marR="68580" marT="0" marB="0" anchor="ctr">
                    <a:lnL>
                      <a:noFill/>
                    </a:lnL>
                    <a:lnR>
                      <a:noFill/>
                    </a:lnR>
                    <a:lnT w="12700" cap="flat" cmpd="sng">
                      <a:solidFill>
                        <a:srgbClr val="000008"/>
                      </a:solidFill>
                      <a:prstDash val="solid"/>
                      <a:headEnd type="none" w="med" len="med"/>
                      <a:tailEnd type="none" w="med" len="med"/>
                    </a:lnT>
                    <a:lnB>
                      <a:noFill/>
                    </a:lnB>
                    <a:noFill/>
                  </a:tcPr>
                </a:tc>
                <a:tc hMerge="1">
                  <a:txBody>
                    <a:bodyPr/>
                    <a:lstStyle/>
                    <a:p>
                      <a:endParaRPr lang="zh-CN"/>
                    </a:p>
                  </a:txBody>
                  <a:tcPr>
                    <a:lnR>
                      <a:noFill/>
                    </a:lnR>
                    <a:lnT w="12700" cap="flat" cmpd="sng">
                      <a:solidFill>
                        <a:srgbClr val="000008"/>
                      </a:solidFill>
                      <a:prstDash val="solid"/>
                      <a:headEnd type="none" w="med" len="med"/>
                      <a:tailEnd type="none" w="med" len="med"/>
                    </a:lnT>
                    <a:lnB>
                      <a:noFill/>
                    </a:lnB>
                  </a:tcPr>
                </a:tc>
                <a:extLst>
                  <a:ext uri="{0D108BD9-81ED-4DB2-BD59-A6C34878D82A}">
                    <a16:rowId xmlns:a16="http://schemas.microsoft.com/office/drawing/2014/main" val="10001"/>
                  </a:ext>
                </a:extLst>
              </a:tr>
              <a:tr h="295275">
                <a:tc>
                  <a:txBody>
                    <a:bodyPr/>
                    <a:lstStyle/>
                    <a:p>
                      <a:pPr marL="0" indent="0" algn="ctr">
                        <a:spcBef>
                          <a:spcPct val="0"/>
                        </a:spcBef>
                        <a:spcAft>
                          <a:spcPct val="0"/>
                        </a:spcAft>
                      </a:pPr>
                      <a:r>
                        <a:rPr lang="zh-CN" sz="1100" b="1">
                          <a:latin typeface="+mn-ea"/>
                          <a:cs typeface="+mn-ea"/>
                        </a:rPr>
                        <a:t>能量（</a:t>
                      </a:r>
                      <a:r>
                        <a:rPr lang="en-US" altLang="zh-CN" sz="1100" b="1">
                          <a:latin typeface="+mn-ea"/>
                          <a:cs typeface="+mn-ea"/>
                        </a:rPr>
                        <a:t>kcal/mol</a:t>
                      </a:r>
                      <a:r>
                        <a:rPr lang="zh-CN" sz="1100" b="1">
                          <a:latin typeface="+mn-ea"/>
                          <a:cs typeface="+mn-ea"/>
                        </a:rPr>
                        <a:t>）</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rPr>
                        <a:t>MS</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rPr>
                        <a:t>Lammps</a:t>
                      </a:r>
                    </a:p>
                  </a:txBody>
                  <a:tcPr marL="68580" marR="68580" marT="0" marB="0" anchor="ctr">
                    <a:lnL>
                      <a:noFill/>
                    </a:lnL>
                    <a:lnR>
                      <a:noFill/>
                    </a:lnR>
                    <a:lnT>
                      <a:noFill/>
                    </a:lnT>
                    <a:lnB>
                      <a:noFill/>
                    </a:lnB>
                    <a:noFill/>
                  </a:tcPr>
                </a:tc>
                <a:extLst>
                  <a:ext uri="{0D108BD9-81ED-4DB2-BD59-A6C34878D82A}">
                    <a16:rowId xmlns:a16="http://schemas.microsoft.com/office/drawing/2014/main" val="10002"/>
                  </a:ext>
                </a:extLst>
              </a:tr>
              <a:tr h="297180">
                <a:tc>
                  <a:txBody>
                    <a:bodyPr/>
                    <a:lstStyle/>
                    <a:p>
                      <a:pPr marL="0" indent="0" algn="ctr">
                        <a:spcBef>
                          <a:spcPct val="0"/>
                        </a:spcBef>
                        <a:spcAft>
                          <a:spcPct val="0"/>
                        </a:spcAft>
                      </a:pPr>
                      <a:r>
                        <a:rPr lang="en-US" altLang="zh-CN" sz="1100" b="1">
                          <a:latin typeface="+mn-ea"/>
                        </a:rPr>
                        <a:t>DGEBA</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rPr>
                        <a:t>237.13</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rPr>
                        <a:t>202.90</a:t>
                      </a:r>
                    </a:p>
                  </a:txBody>
                  <a:tcPr marL="68580" marR="68580" marT="0" marB="0" anchor="ctr">
                    <a:lnL>
                      <a:noFill/>
                    </a:lnL>
                    <a:lnR>
                      <a:noFill/>
                    </a:lnR>
                    <a:lnT>
                      <a:noFill/>
                    </a:lnT>
                    <a:lnB>
                      <a:noFill/>
                    </a:lnB>
                    <a:noFill/>
                  </a:tcPr>
                </a:tc>
                <a:extLst>
                  <a:ext uri="{0D108BD9-81ED-4DB2-BD59-A6C34878D82A}">
                    <a16:rowId xmlns:a16="http://schemas.microsoft.com/office/drawing/2014/main" val="10003"/>
                  </a:ext>
                </a:extLst>
              </a:tr>
              <a:tr h="295275">
                <a:tc>
                  <a:txBody>
                    <a:bodyPr/>
                    <a:lstStyle/>
                    <a:p>
                      <a:pPr marL="0" indent="0" algn="ctr">
                        <a:spcBef>
                          <a:spcPct val="0"/>
                        </a:spcBef>
                        <a:spcAft>
                          <a:spcPct val="0"/>
                        </a:spcAft>
                      </a:pPr>
                      <a:r>
                        <a:rPr lang="en-US" altLang="zh-CN" sz="1100" b="1">
                          <a:latin typeface="+mn-ea"/>
                        </a:rPr>
                        <a:t>PTH</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000" b="1">
                          <a:solidFill>
                            <a:srgbClr val="000000"/>
                          </a:solidFill>
                          <a:latin typeface="+mn-ea"/>
                        </a:rPr>
                        <a:t>-49.09</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rPr>
                        <a:t>-53.67</a:t>
                      </a:r>
                    </a:p>
                  </a:txBody>
                  <a:tcPr marL="68580" marR="68580" marT="0" marB="0" anchor="ctr">
                    <a:lnL>
                      <a:noFill/>
                    </a:lnL>
                    <a:lnR>
                      <a:noFill/>
                    </a:lnR>
                    <a:lnT>
                      <a:noFill/>
                    </a:lnT>
                    <a:lnB>
                      <a:noFill/>
                    </a:lnB>
                    <a:noFill/>
                  </a:tcPr>
                </a:tc>
                <a:extLst>
                  <a:ext uri="{0D108BD9-81ED-4DB2-BD59-A6C34878D82A}">
                    <a16:rowId xmlns:a16="http://schemas.microsoft.com/office/drawing/2014/main" val="10004"/>
                  </a:ext>
                </a:extLst>
              </a:tr>
              <a:tr h="591820">
                <a:tc>
                  <a:txBody>
                    <a:bodyPr/>
                    <a:lstStyle/>
                    <a:p>
                      <a:pPr marL="0" indent="0" algn="ctr">
                        <a:spcBef>
                          <a:spcPct val="0"/>
                        </a:spcBef>
                        <a:spcAft>
                          <a:spcPct val="0"/>
                        </a:spcAft>
                      </a:pPr>
                      <a:r>
                        <a:rPr lang="en-US" altLang="zh-CN" sz="1100" b="1">
                          <a:solidFill>
                            <a:srgbClr val="4874CB"/>
                          </a:solidFill>
                          <a:latin typeface="+mn-ea"/>
                          <a:cs typeface="+mn-ea"/>
                        </a:rPr>
                        <a:t>DGEBA+PTH</a:t>
                      </a:r>
                      <a:r>
                        <a:rPr lang="zh-CN" sz="1100" b="1">
                          <a:solidFill>
                            <a:srgbClr val="4874CB"/>
                          </a:solidFill>
                          <a:latin typeface="+mn-ea"/>
                          <a:cs typeface="+mn-ea"/>
                        </a:rPr>
                        <a:t>未交联</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000" b="1">
                          <a:solidFill>
                            <a:srgbClr val="000000"/>
                          </a:solidFill>
                          <a:latin typeface="+mn-ea"/>
                        </a:rPr>
                        <a:t>182.51</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rPr>
                        <a:t>149.00</a:t>
                      </a:r>
                    </a:p>
                  </a:txBody>
                  <a:tcPr marL="68580" marR="68580" marT="0" marB="0" anchor="ctr">
                    <a:lnL>
                      <a:noFill/>
                    </a:lnL>
                    <a:lnR>
                      <a:noFill/>
                    </a:lnR>
                    <a:lnT>
                      <a:noFill/>
                    </a:lnT>
                    <a:lnB>
                      <a:noFill/>
                    </a:lnB>
                    <a:noFill/>
                  </a:tcPr>
                </a:tc>
                <a:extLst>
                  <a:ext uri="{0D108BD9-81ED-4DB2-BD59-A6C34878D82A}">
                    <a16:rowId xmlns:a16="http://schemas.microsoft.com/office/drawing/2014/main" val="10005"/>
                  </a:ext>
                </a:extLst>
              </a:tr>
              <a:tr h="454660">
                <a:tc>
                  <a:txBody>
                    <a:bodyPr/>
                    <a:lstStyle/>
                    <a:p>
                      <a:pPr marL="0" indent="0" algn="ctr">
                        <a:spcBef>
                          <a:spcPct val="0"/>
                        </a:spcBef>
                        <a:spcAft>
                          <a:spcPct val="0"/>
                        </a:spcAft>
                      </a:pPr>
                      <a:r>
                        <a:rPr lang="en-US" altLang="zh-CN" sz="1100" b="1">
                          <a:solidFill>
                            <a:srgbClr val="4874CB"/>
                          </a:solidFill>
                          <a:latin typeface="+mn-ea"/>
                          <a:cs typeface="+mn-ea"/>
                        </a:rPr>
                        <a:t>DGEBA+PTH</a:t>
                      </a:r>
                      <a:r>
                        <a:rPr lang="zh-CN" sz="1100" b="1">
                          <a:solidFill>
                            <a:srgbClr val="4874CB"/>
                          </a:solidFill>
                          <a:latin typeface="+mn-ea"/>
                          <a:cs typeface="+mn-ea"/>
                        </a:rPr>
                        <a:t>交联</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000" b="1">
                          <a:solidFill>
                            <a:srgbClr val="000000"/>
                          </a:solidFill>
                          <a:latin typeface="+mn-ea"/>
                        </a:rPr>
                        <a:t>-57.36</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latin typeface="+mn-ea"/>
                        </a:rPr>
                        <a:t>-90.80</a:t>
                      </a:r>
                    </a:p>
                  </a:txBody>
                  <a:tcPr marL="68580" marR="68580" marT="0" marB="0" anchor="ctr">
                    <a:lnL>
                      <a:noFill/>
                    </a:lnL>
                    <a:lnR>
                      <a:noFill/>
                    </a:lnR>
                    <a:lnT>
                      <a:noFill/>
                    </a:lnT>
                    <a:lnB>
                      <a:noFill/>
                    </a:lnB>
                    <a:noFill/>
                  </a:tcPr>
                </a:tc>
                <a:extLst>
                  <a:ext uri="{0D108BD9-81ED-4DB2-BD59-A6C34878D82A}">
                    <a16:rowId xmlns:a16="http://schemas.microsoft.com/office/drawing/2014/main" val="10006"/>
                  </a:ext>
                </a:extLst>
              </a:tr>
              <a:tr h="295910">
                <a:tc>
                  <a:txBody>
                    <a:bodyPr/>
                    <a:lstStyle/>
                    <a:p>
                      <a:pPr marL="0" indent="0" algn="ctr">
                        <a:spcBef>
                          <a:spcPct val="0"/>
                        </a:spcBef>
                        <a:spcAft>
                          <a:spcPct val="0"/>
                        </a:spcAft>
                      </a:pPr>
                      <a:r>
                        <a:rPr lang="zh-CN" sz="1100" b="1">
                          <a:solidFill>
                            <a:srgbClr val="FF0000"/>
                          </a:solidFill>
                          <a:latin typeface="+mn-ea"/>
                        </a:rPr>
                        <a:t>结合能</a:t>
                      </a:r>
                    </a:p>
                  </a:txBody>
                  <a:tcPr marL="68580" marR="68580" marT="0" marB="0" anchor="ctr">
                    <a:lnL>
                      <a:noFill/>
                    </a:lnL>
                    <a:lnR>
                      <a:noFill/>
                    </a:lnR>
                    <a:lnT>
                      <a:noFill/>
                    </a:lnT>
                    <a:lnB w="1270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latin typeface="+mn-ea"/>
                        </a:rPr>
                        <a:t>-239.87</a:t>
                      </a:r>
                    </a:p>
                  </a:txBody>
                  <a:tcPr marL="68580" marR="68580" marT="0" marB="0" anchor="ctr">
                    <a:lnL>
                      <a:noFill/>
                    </a:lnL>
                    <a:lnR>
                      <a:noFill/>
                    </a:lnR>
                    <a:lnT>
                      <a:noFill/>
                    </a:lnT>
                    <a:lnB w="1270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latin typeface="+mn-ea"/>
                        </a:rPr>
                        <a:t>-239.8</a:t>
                      </a:r>
                    </a:p>
                  </a:txBody>
                  <a:tcPr marL="68580" marR="68580" marT="0" marB="0" anchor="ctr">
                    <a:lnL>
                      <a:noFill/>
                    </a:lnL>
                    <a:lnR>
                      <a:noFill/>
                    </a:lnR>
                    <a:lnT>
                      <a:noFill/>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7"/>
                  </a:ext>
                </a:extLst>
              </a:tr>
            </a:tbl>
          </a:graphicData>
        </a:graphic>
      </p:graphicFrame>
      <p:pic>
        <p:nvPicPr>
          <p:cNvPr id="20" name="图片 19"/>
          <p:cNvPicPr/>
          <p:nvPr/>
        </p:nvPicPr>
        <p:blipFill>
          <a:blip r:embed="rId5"/>
          <a:stretch>
            <a:fillRect/>
          </a:stretch>
        </p:blipFill>
        <p:spPr>
          <a:xfrm>
            <a:off x="3306445" y="1786890"/>
            <a:ext cx="1146810" cy="1351280"/>
          </a:xfrm>
          <a:prstGeom prst="rect">
            <a:avLst/>
          </a:prstGeom>
        </p:spPr>
      </p:pic>
      <p:graphicFrame>
        <p:nvGraphicFramePr>
          <p:cNvPr id="21" name="表格 20"/>
          <p:cNvGraphicFramePr/>
          <p:nvPr>
            <p:custDataLst>
              <p:tags r:id="rId2"/>
            </p:custDataLst>
          </p:nvPr>
        </p:nvGraphicFramePr>
        <p:xfrm>
          <a:off x="6188075" y="1621155"/>
          <a:ext cx="5554345" cy="4331335"/>
        </p:xfrm>
        <a:graphic>
          <a:graphicData uri="http://schemas.openxmlformats.org/drawingml/2006/table">
            <a:tbl>
              <a:tblPr/>
              <a:tblGrid>
                <a:gridCol w="1233805">
                  <a:extLst>
                    <a:ext uri="{9D8B030D-6E8A-4147-A177-3AD203B41FA5}">
                      <a16:colId xmlns:a16="http://schemas.microsoft.com/office/drawing/2014/main" val="20000"/>
                    </a:ext>
                  </a:extLst>
                </a:gridCol>
                <a:gridCol w="2159635">
                  <a:extLst>
                    <a:ext uri="{9D8B030D-6E8A-4147-A177-3AD203B41FA5}">
                      <a16:colId xmlns:a16="http://schemas.microsoft.com/office/drawing/2014/main" val="20001"/>
                    </a:ext>
                  </a:extLst>
                </a:gridCol>
                <a:gridCol w="2160905">
                  <a:extLst>
                    <a:ext uri="{9D8B030D-6E8A-4147-A177-3AD203B41FA5}">
                      <a16:colId xmlns:a16="http://schemas.microsoft.com/office/drawing/2014/main" val="20002"/>
                    </a:ext>
                  </a:extLst>
                </a:gridCol>
              </a:tblGrid>
              <a:tr h="1764030">
                <a:tc>
                  <a:txBody>
                    <a:bodyPr/>
                    <a:lstStyle/>
                    <a:p>
                      <a:pPr marL="0" indent="0" algn="ctr">
                        <a:spcBef>
                          <a:spcPct val="0"/>
                        </a:spcBef>
                        <a:spcAft>
                          <a:spcPct val="0"/>
                        </a:spcAft>
                      </a:pPr>
                      <a:r>
                        <a:rPr lang="zh-CN" sz="1100" b="1">
                          <a:cs typeface="+mn-lt"/>
                        </a:rPr>
                        <a:t>盒子结构示意图</a:t>
                      </a:r>
                    </a:p>
                    <a:p>
                      <a:pPr marL="0" indent="0" algn="ctr">
                        <a:spcBef>
                          <a:spcPct val="0"/>
                        </a:spcBef>
                        <a:spcAft>
                          <a:spcPct val="0"/>
                        </a:spcAft>
                      </a:pPr>
                      <a:r>
                        <a:rPr lang="zh-CN" sz="1100" b="1">
                          <a:cs typeface="+mn-lt"/>
                        </a:rPr>
                        <a:t>（周期边界自相互作用差别）</a:t>
                      </a:r>
                    </a:p>
                    <a:p>
                      <a:pPr marL="0" indent="0" algn="ctr">
                        <a:spcBef>
                          <a:spcPct val="0"/>
                        </a:spcBef>
                        <a:spcAft>
                          <a:spcPct val="0"/>
                        </a:spcAft>
                      </a:pPr>
                      <a:r>
                        <a:rPr lang="zh-CN" sz="1100" b="1">
                          <a:cs typeface="+mn-lt"/>
                        </a:rPr>
                        <a:t>（截断半径</a:t>
                      </a:r>
                      <a:r>
                        <a:rPr lang="en-US" altLang="zh-CN" sz="1100" b="1">
                          <a:cs typeface="+mn-lt"/>
                        </a:rPr>
                        <a:t>MS</a:t>
                      </a:r>
                      <a:r>
                        <a:rPr lang="zh-CN" sz="1100" b="1">
                          <a:cs typeface="+mn-lt"/>
                        </a:rPr>
                        <a:t>和</a:t>
                      </a:r>
                      <a:r>
                        <a:rPr lang="en-US" altLang="zh-CN" sz="1100" b="1">
                          <a:cs typeface="+mn-lt"/>
                        </a:rPr>
                        <a:t>lammps</a:t>
                      </a:r>
                      <a:r>
                        <a:rPr lang="zh-CN" sz="1100" b="1">
                          <a:cs typeface="+mn-lt"/>
                        </a:rPr>
                        <a:t>中均统一</a:t>
                      </a:r>
                      <a:r>
                        <a:rPr lang="en-US" altLang="zh-CN" sz="1100" b="1">
                          <a:cs typeface="+mn-lt"/>
                        </a:rPr>
                        <a:t>12.5A)</a:t>
                      </a:r>
                      <a:endParaRPr lang="zh-CN" sz="1100" b="1">
                        <a:cs typeface="+mn-lt"/>
                      </a:endParaRPr>
                    </a:p>
                  </a:txBody>
                  <a:tcPr marL="68580" marR="68580" marT="0" marB="0" anchor="ctr">
                    <a:lnL>
                      <a:noFill/>
                    </a:lnL>
                    <a:lnR>
                      <a:noFill/>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gridSpan="2">
                  <a:txBody>
                    <a:bodyPr/>
                    <a:lstStyle/>
                    <a:p>
                      <a:pPr marL="0" indent="0" algn="ctr">
                        <a:spcBef>
                          <a:spcPct val="0"/>
                        </a:spcBef>
                        <a:spcAft>
                          <a:spcPct val="0"/>
                        </a:spcAft>
                      </a:pPr>
                      <a:r>
                        <a:rPr lang="en-US" altLang="zh-CN" sz="1100" b="1">
                          <a:ea typeface="宋体" panose="02010600030101010101" pitchFamily="2" charset="-122"/>
                          <a:cs typeface="+mn-lt"/>
                        </a:rPr>
                        <a:t> </a:t>
                      </a:r>
                    </a:p>
                  </a:txBody>
                  <a:tcPr marL="68580" marR="68580" marT="0" marB="0" anchor="ctr">
                    <a:lnL>
                      <a:noFill/>
                    </a:lnL>
                    <a:lnR>
                      <a:noFill/>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hMerge="1">
                  <a:txBody>
                    <a:bodyPr/>
                    <a:lstStyle/>
                    <a:p>
                      <a:endParaRPr lang="zh-CN"/>
                    </a:p>
                  </a:txBody>
                  <a:tcPr>
                    <a:lnR>
                      <a:noFill/>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tcPr>
                </a:tc>
                <a:extLst>
                  <a:ext uri="{0D108BD9-81ED-4DB2-BD59-A6C34878D82A}">
                    <a16:rowId xmlns:a16="http://schemas.microsoft.com/office/drawing/2014/main" val="10000"/>
                  </a:ext>
                </a:extLst>
              </a:tr>
              <a:tr h="302260">
                <a:tc>
                  <a:txBody>
                    <a:bodyPr/>
                    <a:lstStyle/>
                    <a:p>
                      <a:pPr marL="0" indent="0" algn="ctr">
                        <a:spcBef>
                          <a:spcPct val="0"/>
                        </a:spcBef>
                        <a:spcAft>
                          <a:spcPct val="0"/>
                        </a:spcAft>
                      </a:pPr>
                      <a:r>
                        <a:rPr lang="zh-CN" sz="1100" b="1">
                          <a:ea typeface="宋体" panose="02010600030101010101" pitchFamily="2" charset="-122"/>
                        </a:rPr>
                        <a:t>盒子大小</a:t>
                      </a:r>
                    </a:p>
                  </a:txBody>
                  <a:tcPr marL="68580" marR="68580" marT="0" marB="0" anchor="ctr">
                    <a:lnL>
                      <a:noFill/>
                    </a:lnL>
                    <a:lnR>
                      <a:noFill/>
                    </a:lnR>
                    <a:lnT w="12700" cap="flat" cmpd="sng">
                      <a:solidFill>
                        <a:srgbClr val="000008"/>
                      </a:solidFill>
                      <a:prstDash val="solid"/>
                      <a:headEnd type="none" w="med" len="med"/>
                      <a:tailEnd type="none" w="med" len="med"/>
                    </a:lnT>
                    <a:lnB>
                      <a:noFill/>
                    </a:lnB>
                    <a:noFill/>
                  </a:tcPr>
                </a:tc>
                <a:tc gridSpan="2">
                  <a:txBody>
                    <a:bodyPr/>
                    <a:lstStyle/>
                    <a:p>
                      <a:pPr marL="0" indent="0" algn="ctr">
                        <a:spcBef>
                          <a:spcPct val="0"/>
                        </a:spcBef>
                        <a:spcAft>
                          <a:spcPct val="0"/>
                        </a:spcAft>
                      </a:pPr>
                      <a:r>
                        <a:rPr lang="en-US" altLang="zh-CN" sz="1100" b="1">
                          <a:ea typeface="Calibri" panose="020F0502020204030204"/>
                          <a:cs typeface="+mn-lt"/>
                        </a:rPr>
                        <a:t>50A</a:t>
                      </a:r>
                    </a:p>
                  </a:txBody>
                  <a:tcPr marL="68580" marR="68580" marT="0" marB="0" anchor="ctr">
                    <a:lnL>
                      <a:noFill/>
                    </a:lnL>
                    <a:lnR>
                      <a:noFill/>
                    </a:lnR>
                    <a:lnT w="12700" cap="flat" cmpd="sng">
                      <a:solidFill>
                        <a:srgbClr val="000008"/>
                      </a:solidFill>
                      <a:prstDash val="solid"/>
                      <a:headEnd type="none" w="med" len="med"/>
                      <a:tailEnd type="none" w="med" len="med"/>
                    </a:lnT>
                    <a:lnB>
                      <a:noFill/>
                    </a:lnB>
                    <a:noFill/>
                  </a:tcPr>
                </a:tc>
                <a:tc hMerge="1">
                  <a:txBody>
                    <a:bodyPr/>
                    <a:lstStyle/>
                    <a:p>
                      <a:endParaRPr lang="zh-CN"/>
                    </a:p>
                  </a:txBody>
                  <a:tcPr>
                    <a:lnR>
                      <a:noFill/>
                    </a:lnR>
                    <a:lnT w="12700" cap="flat" cmpd="sng">
                      <a:solidFill>
                        <a:srgbClr val="000008"/>
                      </a:solidFill>
                      <a:prstDash val="solid"/>
                      <a:headEnd type="none" w="med" len="med"/>
                      <a:tailEnd type="none" w="med" len="med"/>
                    </a:lnT>
                    <a:lnB>
                      <a:noFill/>
                    </a:lnB>
                  </a:tcPr>
                </a:tc>
                <a:extLst>
                  <a:ext uri="{0D108BD9-81ED-4DB2-BD59-A6C34878D82A}">
                    <a16:rowId xmlns:a16="http://schemas.microsoft.com/office/drawing/2014/main" val="10001"/>
                  </a:ext>
                </a:extLst>
              </a:tr>
              <a:tr h="300990">
                <a:tc>
                  <a:txBody>
                    <a:bodyPr/>
                    <a:lstStyle/>
                    <a:p>
                      <a:pPr marL="0" indent="0" algn="ctr">
                        <a:spcBef>
                          <a:spcPct val="0"/>
                        </a:spcBef>
                        <a:spcAft>
                          <a:spcPct val="0"/>
                        </a:spcAft>
                      </a:pPr>
                      <a:r>
                        <a:rPr lang="zh-CN" sz="1100" b="1">
                          <a:ea typeface="宋体" panose="02010600030101010101" pitchFamily="2" charset="-122"/>
                          <a:cs typeface="+mn-lt"/>
                        </a:rPr>
                        <a:t>能量（</a:t>
                      </a:r>
                      <a:r>
                        <a:rPr lang="en-US" altLang="zh-CN" sz="1100" b="1">
                          <a:ea typeface="Calibri" panose="020F0502020204030204"/>
                          <a:cs typeface="+mn-lt"/>
                        </a:rPr>
                        <a:t>kcal/mol</a:t>
                      </a:r>
                      <a:r>
                        <a:rPr lang="zh-CN" sz="1100" b="1">
                          <a:ea typeface="宋体" panose="02010600030101010101" pitchFamily="2" charset="-122"/>
                          <a:cs typeface="+mn-lt"/>
                        </a:rPr>
                        <a:t>）</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ea typeface="Calibri" panose="020F0502020204030204"/>
                          <a:cs typeface="+mn-lt"/>
                        </a:rPr>
                        <a:t>MS</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ea typeface="Calibri" panose="020F0502020204030204"/>
                          <a:cs typeface="+mn-lt"/>
                        </a:rPr>
                        <a:t>Lammps</a:t>
                      </a:r>
                    </a:p>
                  </a:txBody>
                  <a:tcPr marL="68580" marR="68580" marT="0" marB="0" anchor="ctr">
                    <a:lnL>
                      <a:noFill/>
                    </a:lnL>
                    <a:lnR>
                      <a:noFill/>
                    </a:lnR>
                    <a:lnT>
                      <a:noFill/>
                    </a:lnT>
                    <a:lnB>
                      <a:noFill/>
                    </a:lnB>
                    <a:noFill/>
                  </a:tcPr>
                </a:tc>
                <a:extLst>
                  <a:ext uri="{0D108BD9-81ED-4DB2-BD59-A6C34878D82A}">
                    <a16:rowId xmlns:a16="http://schemas.microsoft.com/office/drawing/2014/main" val="10002"/>
                  </a:ext>
                </a:extLst>
              </a:tr>
              <a:tr h="300355">
                <a:tc>
                  <a:txBody>
                    <a:bodyPr/>
                    <a:lstStyle/>
                    <a:p>
                      <a:pPr marL="0" indent="0" algn="ctr">
                        <a:spcBef>
                          <a:spcPct val="0"/>
                        </a:spcBef>
                        <a:spcAft>
                          <a:spcPct val="0"/>
                        </a:spcAft>
                      </a:pPr>
                      <a:r>
                        <a:rPr lang="en-US" altLang="zh-CN" sz="1100" b="1">
                          <a:ea typeface="Calibri" panose="020F0502020204030204"/>
                          <a:cs typeface="+mn-lt"/>
                        </a:rPr>
                        <a:t>DGEBA</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ea typeface="Calibri" panose="020F0502020204030204"/>
                          <a:cs typeface="+mn-lt"/>
                        </a:rPr>
                        <a:t>237.13</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ea typeface="Calibri" panose="020F0502020204030204"/>
                          <a:cs typeface="+mn-lt"/>
                        </a:rPr>
                        <a:t>202.90</a:t>
                      </a:r>
                    </a:p>
                  </a:txBody>
                  <a:tcPr marL="68580" marR="68580" marT="0" marB="0" anchor="ctr">
                    <a:lnL>
                      <a:noFill/>
                    </a:lnL>
                    <a:lnR>
                      <a:noFill/>
                    </a:lnR>
                    <a:lnT>
                      <a:noFill/>
                    </a:lnT>
                    <a:lnB>
                      <a:noFill/>
                    </a:lnB>
                    <a:noFill/>
                  </a:tcPr>
                </a:tc>
                <a:extLst>
                  <a:ext uri="{0D108BD9-81ED-4DB2-BD59-A6C34878D82A}">
                    <a16:rowId xmlns:a16="http://schemas.microsoft.com/office/drawing/2014/main" val="10003"/>
                  </a:ext>
                </a:extLst>
              </a:tr>
              <a:tr h="304165">
                <a:tc>
                  <a:txBody>
                    <a:bodyPr/>
                    <a:lstStyle/>
                    <a:p>
                      <a:pPr marL="0" indent="0" algn="ctr">
                        <a:spcBef>
                          <a:spcPct val="0"/>
                        </a:spcBef>
                        <a:spcAft>
                          <a:spcPct val="0"/>
                        </a:spcAft>
                      </a:pPr>
                      <a:r>
                        <a:rPr lang="en-US" altLang="zh-CN" sz="1100" b="1">
                          <a:ea typeface="Calibri" panose="020F0502020204030204"/>
                          <a:cs typeface="+mn-lt"/>
                        </a:rPr>
                        <a:t>PEA</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000" b="1">
                          <a:solidFill>
                            <a:srgbClr val="000000"/>
                          </a:solidFill>
                          <a:ea typeface="Lucida Console" panose="020B0609040504020204"/>
                          <a:cs typeface="+mn-lt"/>
                        </a:rPr>
                        <a:t> -46.09</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ea typeface="宋体" panose="02010600030101010101" pitchFamily="2" charset="-122"/>
                          <a:cs typeface="+mn-lt"/>
                        </a:rPr>
                        <a:t>-48.57</a:t>
                      </a:r>
                    </a:p>
                  </a:txBody>
                  <a:tcPr marL="68580" marR="68580" marT="0" marB="0" anchor="ctr">
                    <a:lnL>
                      <a:noFill/>
                    </a:lnL>
                    <a:lnR>
                      <a:noFill/>
                    </a:lnR>
                    <a:lnT>
                      <a:noFill/>
                    </a:lnT>
                    <a:lnB>
                      <a:noFill/>
                    </a:lnB>
                    <a:noFill/>
                  </a:tcPr>
                </a:tc>
                <a:extLst>
                  <a:ext uri="{0D108BD9-81ED-4DB2-BD59-A6C34878D82A}">
                    <a16:rowId xmlns:a16="http://schemas.microsoft.com/office/drawing/2014/main" val="10004"/>
                  </a:ext>
                </a:extLst>
              </a:tr>
              <a:tr h="603250">
                <a:tc>
                  <a:txBody>
                    <a:bodyPr/>
                    <a:lstStyle/>
                    <a:p>
                      <a:pPr marL="0" indent="0" algn="ctr">
                        <a:spcBef>
                          <a:spcPct val="0"/>
                        </a:spcBef>
                        <a:spcAft>
                          <a:spcPct val="0"/>
                        </a:spcAft>
                      </a:pPr>
                      <a:r>
                        <a:rPr lang="en-US" altLang="zh-CN" sz="1100" b="1">
                          <a:solidFill>
                            <a:srgbClr val="4874CB"/>
                          </a:solidFill>
                          <a:ea typeface="Calibri" panose="020F0502020204030204"/>
                          <a:cs typeface="+mn-lt"/>
                        </a:rPr>
                        <a:t>DGEBA+PEA</a:t>
                      </a:r>
                      <a:r>
                        <a:rPr lang="zh-CN" sz="1100" b="1">
                          <a:solidFill>
                            <a:srgbClr val="4874CB"/>
                          </a:solidFill>
                          <a:ea typeface="宋体" panose="02010600030101010101" pitchFamily="2" charset="-122"/>
                          <a:cs typeface="+mn-lt"/>
                        </a:rPr>
                        <a:t>未交联</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000" b="1">
                          <a:solidFill>
                            <a:srgbClr val="000000"/>
                          </a:solidFill>
                          <a:ea typeface="Lucida Console" panose="020B0609040504020204"/>
                          <a:cs typeface="+mn-lt"/>
                        </a:rPr>
                        <a:t>293.12</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ea typeface="宋体" panose="02010600030101010101" pitchFamily="2" charset="-122"/>
                          <a:cs typeface="+mn-lt"/>
                        </a:rPr>
                        <a:t>255.13</a:t>
                      </a:r>
                    </a:p>
                  </a:txBody>
                  <a:tcPr marL="68580" marR="68580" marT="0" marB="0" anchor="ctr">
                    <a:lnL>
                      <a:noFill/>
                    </a:lnL>
                    <a:lnR>
                      <a:noFill/>
                    </a:lnR>
                    <a:lnT>
                      <a:noFill/>
                    </a:lnT>
                    <a:lnB>
                      <a:noFill/>
                    </a:lnB>
                    <a:noFill/>
                  </a:tcPr>
                </a:tc>
                <a:extLst>
                  <a:ext uri="{0D108BD9-81ED-4DB2-BD59-A6C34878D82A}">
                    <a16:rowId xmlns:a16="http://schemas.microsoft.com/office/drawing/2014/main" val="10005"/>
                  </a:ext>
                </a:extLst>
              </a:tr>
              <a:tr h="454025">
                <a:tc>
                  <a:txBody>
                    <a:bodyPr/>
                    <a:lstStyle/>
                    <a:p>
                      <a:pPr marL="0" indent="0" algn="ctr">
                        <a:spcBef>
                          <a:spcPct val="0"/>
                        </a:spcBef>
                        <a:spcAft>
                          <a:spcPct val="0"/>
                        </a:spcAft>
                      </a:pPr>
                      <a:r>
                        <a:rPr lang="en-US" altLang="zh-CN" sz="1100" b="1">
                          <a:solidFill>
                            <a:srgbClr val="4874CB"/>
                          </a:solidFill>
                          <a:ea typeface="Calibri" panose="020F0502020204030204"/>
                          <a:cs typeface="+mn-lt"/>
                        </a:rPr>
                        <a:t>DGEBA+PEA</a:t>
                      </a:r>
                      <a:r>
                        <a:rPr lang="zh-CN" sz="1100" b="1">
                          <a:solidFill>
                            <a:srgbClr val="4874CB"/>
                          </a:solidFill>
                          <a:ea typeface="宋体" panose="02010600030101010101" pitchFamily="2" charset="-122"/>
                          <a:cs typeface="+mn-lt"/>
                        </a:rPr>
                        <a:t>交联</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000" b="1">
                          <a:solidFill>
                            <a:srgbClr val="000000"/>
                          </a:solidFill>
                          <a:ea typeface="Lucida Console" panose="020B0609040504020204"/>
                          <a:cs typeface="+mn-lt"/>
                        </a:rPr>
                        <a:t>81.99</a:t>
                      </a:r>
                    </a:p>
                  </a:txBody>
                  <a:tcPr marL="68580" marR="68580" marT="0" marB="0" anchor="ctr">
                    <a:lnL>
                      <a:noFill/>
                    </a:lnL>
                    <a:lnR>
                      <a:noFill/>
                    </a:lnR>
                    <a:lnT>
                      <a:noFill/>
                    </a:lnT>
                    <a:lnB>
                      <a:noFill/>
                    </a:lnB>
                    <a:noFill/>
                  </a:tcPr>
                </a:tc>
                <a:tc>
                  <a:txBody>
                    <a:bodyPr/>
                    <a:lstStyle/>
                    <a:p>
                      <a:pPr marL="0" indent="0" algn="ctr">
                        <a:spcBef>
                          <a:spcPct val="0"/>
                        </a:spcBef>
                        <a:spcAft>
                          <a:spcPct val="0"/>
                        </a:spcAft>
                      </a:pPr>
                      <a:r>
                        <a:rPr lang="en-US" altLang="zh-CN" sz="1100" b="1">
                          <a:ea typeface="宋体" panose="02010600030101010101" pitchFamily="2" charset="-122"/>
                          <a:cs typeface="+mn-lt"/>
                        </a:rPr>
                        <a:t>18.71</a:t>
                      </a:r>
                    </a:p>
                  </a:txBody>
                  <a:tcPr marL="68580" marR="68580" marT="0" marB="0" anchor="ctr">
                    <a:lnL>
                      <a:noFill/>
                    </a:lnL>
                    <a:lnR>
                      <a:noFill/>
                    </a:lnR>
                    <a:lnT>
                      <a:noFill/>
                    </a:lnT>
                    <a:lnB>
                      <a:noFill/>
                    </a:lnB>
                    <a:noFill/>
                  </a:tcPr>
                </a:tc>
                <a:extLst>
                  <a:ext uri="{0D108BD9-81ED-4DB2-BD59-A6C34878D82A}">
                    <a16:rowId xmlns:a16="http://schemas.microsoft.com/office/drawing/2014/main" val="10006"/>
                  </a:ext>
                </a:extLst>
              </a:tr>
              <a:tr h="302260">
                <a:tc>
                  <a:txBody>
                    <a:bodyPr/>
                    <a:lstStyle/>
                    <a:p>
                      <a:pPr marL="0" indent="0" algn="ctr">
                        <a:spcBef>
                          <a:spcPct val="0"/>
                        </a:spcBef>
                        <a:spcAft>
                          <a:spcPct val="0"/>
                        </a:spcAft>
                      </a:pPr>
                      <a:r>
                        <a:rPr lang="zh-CN" sz="1100" b="1">
                          <a:solidFill>
                            <a:srgbClr val="FF0000"/>
                          </a:solidFill>
                          <a:ea typeface="宋体" panose="02010600030101010101" pitchFamily="2" charset="-122"/>
                        </a:rPr>
                        <a:t>结合能</a:t>
                      </a:r>
                    </a:p>
                  </a:txBody>
                  <a:tcPr marL="68580" marR="68580" marT="0" marB="0" anchor="ctr">
                    <a:lnL>
                      <a:noFill/>
                    </a:lnL>
                    <a:lnR>
                      <a:noFill/>
                    </a:lnR>
                    <a:lnT>
                      <a:noFill/>
                    </a:lnT>
                    <a:lnB w="1270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ea typeface="Calibri" panose="020F0502020204030204"/>
                          <a:cs typeface="+mn-lt"/>
                        </a:rPr>
                        <a:t>-211.13</a:t>
                      </a:r>
                    </a:p>
                  </a:txBody>
                  <a:tcPr marL="68580" marR="68580" marT="0" marB="0" anchor="ctr">
                    <a:lnL>
                      <a:noFill/>
                    </a:lnL>
                    <a:lnR>
                      <a:noFill/>
                    </a:lnR>
                    <a:lnT>
                      <a:noFill/>
                    </a:lnT>
                    <a:lnB w="1270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ea typeface="Calibri" panose="020F0502020204030204"/>
                          <a:cs typeface="+mn-lt"/>
                        </a:rPr>
                        <a:t>-236.42</a:t>
                      </a:r>
                    </a:p>
                  </a:txBody>
                  <a:tcPr marL="68580" marR="68580" marT="0" marB="0" anchor="ctr">
                    <a:lnL>
                      <a:noFill/>
                    </a:lnL>
                    <a:lnR>
                      <a:noFill/>
                    </a:lnR>
                    <a:lnT>
                      <a:noFill/>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7"/>
                  </a:ext>
                </a:extLst>
              </a:tr>
            </a:tbl>
          </a:graphicData>
        </a:graphic>
      </p:graphicFrame>
      <p:pic>
        <p:nvPicPr>
          <p:cNvPr id="22" name="图片 21"/>
          <p:cNvPicPr/>
          <p:nvPr/>
        </p:nvPicPr>
        <p:blipFill>
          <a:blip r:embed="rId6"/>
          <a:stretch>
            <a:fillRect/>
          </a:stretch>
        </p:blipFill>
        <p:spPr>
          <a:xfrm>
            <a:off x="8854440" y="1718310"/>
            <a:ext cx="1431925" cy="1577340"/>
          </a:xfrm>
          <a:prstGeom prst="rect">
            <a:avLst/>
          </a:prstGeom>
        </p:spPr>
      </p:pic>
      <p:sp>
        <p:nvSpPr>
          <p:cNvPr id="23" name="文本框 22"/>
          <p:cNvSpPr txBox="1"/>
          <p:nvPr/>
        </p:nvSpPr>
        <p:spPr>
          <a:xfrm>
            <a:off x="6024245" y="979170"/>
            <a:ext cx="5652770" cy="368300"/>
          </a:xfrm>
          <a:prstGeom prst="rect">
            <a:avLst/>
          </a:prstGeom>
          <a:noFill/>
        </p:spPr>
        <p:txBody>
          <a:bodyPr wrap="square" rtlCol="0" anchor="t">
            <a:spAutoFit/>
          </a:bodyPr>
          <a:lstStyle/>
          <a:p>
            <a:pPr marL="342900" indent="-342900">
              <a:buFont typeface="Wingdings" panose="05000000000000000000" pitchFamily="2" charset="2"/>
              <a:buChar char="Ø"/>
            </a:pPr>
            <a:r>
              <a:rPr lang="en-US" altLang="zh-CN" b="1">
                <a:latin typeface="Arial" panose="020B0604020202020204"/>
                <a:ea typeface="黑体" panose="02010609060101010101" charset="-122"/>
                <a:sym typeface="+mn-ea"/>
              </a:rPr>
              <a:t>DGEBA</a:t>
            </a:r>
            <a:r>
              <a:rPr lang="zh-CN" altLang="en-US" b="1">
                <a:latin typeface="Arial" panose="020B0604020202020204"/>
                <a:ea typeface="黑体" panose="02010609060101010101" charset="-122"/>
                <a:sym typeface="+mn-ea"/>
              </a:rPr>
              <a:t>：</a:t>
            </a:r>
            <a:r>
              <a:rPr lang="en-US" altLang="zh-CN" b="1">
                <a:latin typeface="Arial" panose="020B0604020202020204"/>
                <a:ea typeface="黑体" panose="02010609060101010101" charset="-122"/>
                <a:sym typeface="+mn-ea"/>
              </a:rPr>
              <a:t>PEA</a:t>
            </a:r>
            <a:r>
              <a:rPr lang="zh-CN" altLang="en-US" b="1">
                <a:latin typeface="Arial" panose="020B0604020202020204"/>
                <a:ea typeface="黑体" panose="02010609060101010101" charset="-122"/>
                <a:sym typeface="+mn-ea"/>
              </a:rPr>
              <a:t>（</a:t>
            </a:r>
            <a:r>
              <a:rPr lang="en-US" altLang="zh-CN" b="1">
                <a:latin typeface="Arial" panose="020B0604020202020204"/>
                <a:ea typeface="黑体" panose="02010609060101010101" charset="-122"/>
                <a:sym typeface="+mn-ea"/>
              </a:rPr>
              <a:t>1</a:t>
            </a:r>
            <a:r>
              <a:rPr lang="zh-CN" altLang="en-US" b="1">
                <a:latin typeface="Arial" panose="020B0604020202020204"/>
                <a:ea typeface="黑体" panose="02010609060101010101" charset="-122"/>
                <a:sym typeface="+mn-ea"/>
              </a:rPr>
              <a:t>：</a:t>
            </a:r>
            <a:r>
              <a:rPr lang="en-US" altLang="zh-CN" b="1">
                <a:latin typeface="Arial" panose="020B0604020202020204"/>
                <a:ea typeface="黑体" panose="02010609060101010101" charset="-122"/>
                <a:sym typeface="+mn-ea"/>
              </a:rPr>
              <a:t>1</a:t>
            </a:r>
            <a:r>
              <a:rPr lang="zh-CN" altLang="en-US" b="1">
                <a:latin typeface="Arial" panose="020B0604020202020204"/>
                <a:ea typeface="黑体" panose="02010609060101010101" charset="-122"/>
                <a:sym typeface="+mn-ea"/>
              </a:rPr>
              <a:t>）</a:t>
            </a:r>
            <a:endParaRPr lang="zh-CN" altLang="en-US" b="1">
              <a:solidFill>
                <a:schemeClr val="tx1">
                  <a:lumMod val="50000"/>
                </a:schemeClr>
              </a:solidFill>
              <a:latin typeface="+mj-ea"/>
              <a:ea typeface="+mj-ea"/>
              <a:sym typeface="+mn-ea"/>
            </a:endParaRPr>
          </a:p>
        </p:txBody>
      </p:sp>
    </p:spTree>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AE70B2-8BF9-45C0-BB95-33D1B9D3A854}" type="slidenum">
              <a:rPr lang="zh-CN" altLang="en-US" smtClean="0">
                <a:cs typeface="+mn-lt"/>
              </a:rPr>
              <a:t>29</a:t>
            </a:fld>
            <a:endParaRPr lang="zh-CN" altLang="en-US">
              <a:cs typeface="+mn-lt"/>
            </a:endParaRPr>
          </a:p>
        </p:txBody>
      </p:sp>
      <p:grpSp>
        <p:nvGrpSpPr>
          <p:cNvPr id="2" name="组合 1"/>
          <p:cNvGrpSpPr/>
          <p:nvPr/>
        </p:nvGrpSpPr>
        <p:grpSpPr>
          <a:xfrm>
            <a:off x="335361" y="116633"/>
            <a:ext cx="629872" cy="612768"/>
            <a:chOff x="3070727" y="196457"/>
            <a:chExt cx="692047" cy="673255"/>
          </a:xfrm>
          <a:solidFill>
            <a:schemeClr val="accent1">
              <a:lumMod val="75000"/>
            </a:schemeClr>
          </a:solidFill>
        </p:grpSpPr>
        <p:sp>
          <p:nvSpPr>
            <p:cNvPr id="3" name="平行四边形 2"/>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cs typeface="+mn-lt"/>
              </a:endParaRPr>
            </a:p>
          </p:txBody>
        </p:sp>
        <p:sp>
          <p:nvSpPr>
            <p:cNvPr id="13" name="平行四边形 12"/>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cs typeface="+mn-lt"/>
              </a:endParaRPr>
            </a:p>
          </p:txBody>
        </p:sp>
      </p:grpSp>
      <p:cxnSp>
        <p:nvCxnSpPr>
          <p:cNvPr id="14" name="直接连接符 13"/>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i="0" u="none" strike="noStrike" kern="1200" cap="none" spc="0" normalizeH="0" baseline="0" noProof="0" dirty="0">
                <a:ln>
                  <a:noFill/>
                </a:ln>
                <a:solidFill>
                  <a:schemeClr val="accent2"/>
                </a:solidFill>
                <a:effectLst/>
                <a:uLnTx/>
                <a:uFillTx/>
                <a:latin typeface="+mn-lt"/>
                <a:ea typeface="+mn-ea"/>
                <a:cs typeface="+mn-lt"/>
              </a:rPr>
              <a:t> </a:t>
            </a:r>
          </a:p>
        </p:txBody>
      </p:sp>
      <p:sp>
        <p:nvSpPr>
          <p:cNvPr id="60" name="圆角矩形 6"/>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cs typeface="+mn-lt"/>
            </a:endParaRPr>
          </a:p>
        </p:txBody>
      </p:sp>
      <p:sp>
        <p:nvSpPr>
          <p:cNvPr id="16" name="文本框 15"/>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latin typeface="+mn-lt"/>
                <a:ea typeface="+mn-ea"/>
              </a:rPr>
              <a:t>模拟进展</a:t>
            </a:r>
            <a:endParaRPr kumimoji="0" lang="zh-CN" altLang="en-US" sz="2000" u="none" strike="noStrike" kern="0" cap="none" spc="0" normalizeH="0" baseline="0" noProof="0" dirty="0">
              <a:ln>
                <a:noFill/>
              </a:ln>
              <a:solidFill>
                <a:prstClr val="white"/>
              </a:solidFill>
              <a:effectLst/>
              <a:uLnTx/>
              <a:uFillTx/>
              <a:latin typeface="+mn-lt"/>
              <a:ea typeface="+mn-ea"/>
              <a:cs typeface="+mn-cs"/>
            </a:endParaRPr>
          </a:p>
        </p:txBody>
      </p:sp>
      <p:pic>
        <p:nvPicPr>
          <p:cNvPr id="17" name="内容占位符 16"/>
          <p:cNvPicPr>
            <a:picLocks noGrp="1" noChangeAspect="1"/>
          </p:cNvPicPr>
          <p:nvPr>
            <p:ph idx="1"/>
          </p:nvPr>
        </p:nvPicPr>
        <p:blipFill>
          <a:blip r:embed="rId4"/>
          <a:stretch>
            <a:fillRect/>
          </a:stretch>
        </p:blipFill>
        <p:spPr>
          <a:xfrm>
            <a:off x="9093835" y="80645"/>
            <a:ext cx="2741930" cy="648970"/>
          </a:xfrm>
          <a:prstGeom prst="rect">
            <a:avLst/>
          </a:prstGeom>
        </p:spPr>
      </p:pic>
      <p:sp>
        <p:nvSpPr>
          <p:cNvPr id="7" name="文本框 6"/>
          <p:cNvSpPr txBox="1"/>
          <p:nvPr/>
        </p:nvSpPr>
        <p:spPr>
          <a:xfrm>
            <a:off x="509905" y="867410"/>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cs typeface="+mn-lt"/>
              <a:sym typeface="+mn-ea"/>
            </a:endParaRPr>
          </a:p>
        </p:txBody>
      </p:sp>
      <p:sp>
        <p:nvSpPr>
          <p:cNvPr id="6" name="文本框 5"/>
          <p:cNvSpPr txBox="1"/>
          <p:nvPr/>
        </p:nvSpPr>
        <p:spPr>
          <a:xfrm>
            <a:off x="676275" y="991235"/>
            <a:ext cx="6096000" cy="645160"/>
          </a:xfrm>
          <a:prstGeom prst="rect">
            <a:avLst/>
          </a:prstGeom>
          <a:noFill/>
        </p:spPr>
        <p:txBody>
          <a:bodyPr wrap="square" rtlCol="0" anchor="t">
            <a:spAutoFit/>
          </a:bodyPr>
          <a:lstStyle/>
          <a:p>
            <a:pPr marL="342900" indent="-342900">
              <a:buFont typeface="Wingdings" panose="05000000000000000000" pitchFamily="2" charset="2"/>
              <a:buChar char="Ø"/>
            </a:pPr>
            <a:r>
              <a:rPr lang="zh-CN" altLang="en-US" b="1">
                <a:solidFill>
                  <a:schemeClr val="tx1">
                    <a:lumMod val="50000"/>
                  </a:schemeClr>
                </a:solidFill>
                <a:cs typeface="+mn-lt"/>
                <a:sym typeface="+mn-ea"/>
              </a:rPr>
              <a:t>大体系结合能的计算</a:t>
            </a:r>
          </a:p>
          <a:p>
            <a:pPr marL="342900" indent="-342900">
              <a:buFont typeface="Wingdings" panose="05000000000000000000" pitchFamily="2" charset="2"/>
              <a:buChar char="Ø"/>
            </a:pPr>
            <a:r>
              <a:rPr lang="en-US" altLang="zh-CN" b="1">
                <a:solidFill>
                  <a:schemeClr val="tx1">
                    <a:lumMod val="50000"/>
                  </a:schemeClr>
                </a:solidFill>
                <a:cs typeface="+mn-lt"/>
                <a:sym typeface="+mn-ea"/>
              </a:rPr>
              <a:t>DGEBA</a:t>
            </a:r>
            <a:r>
              <a:rPr lang="zh-CN" altLang="en-US" b="1">
                <a:solidFill>
                  <a:schemeClr val="tx1">
                    <a:lumMod val="50000"/>
                  </a:schemeClr>
                </a:solidFill>
                <a:cs typeface="+mn-lt"/>
                <a:sym typeface="+mn-ea"/>
              </a:rPr>
              <a:t>：固化剂（</a:t>
            </a:r>
            <a:r>
              <a:rPr lang="en-US" altLang="zh-CN" b="1">
                <a:solidFill>
                  <a:schemeClr val="tx1">
                    <a:lumMod val="50000"/>
                  </a:schemeClr>
                </a:solidFill>
                <a:cs typeface="+mn-lt"/>
                <a:sym typeface="+mn-ea"/>
              </a:rPr>
              <a:t>10</a:t>
            </a:r>
            <a:r>
              <a:rPr lang="zh-CN" altLang="en-US" b="1">
                <a:solidFill>
                  <a:schemeClr val="tx1">
                    <a:lumMod val="50000"/>
                  </a:schemeClr>
                </a:solidFill>
                <a:cs typeface="+mn-lt"/>
                <a:sym typeface="+mn-ea"/>
              </a:rPr>
              <a:t>：</a:t>
            </a:r>
            <a:r>
              <a:rPr lang="en-US" altLang="zh-CN" b="1">
                <a:solidFill>
                  <a:schemeClr val="tx1">
                    <a:lumMod val="50000"/>
                  </a:schemeClr>
                </a:solidFill>
                <a:cs typeface="+mn-lt"/>
                <a:sym typeface="+mn-ea"/>
              </a:rPr>
              <a:t>x</a:t>
            </a:r>
            <a:r>
              <a:rPr lang="zh-CN" altLang="en-US" b="1">
                <a:solidFill>
                  <a:schemeClr val="tx1">
                    <a:lumMod val="50000"/>
                  </a:schemeClr>
                </a:solidFill>
                <a:cs typeface="+mn-lt"/>
                <a:sym typeface="+mn-ea"/>
              </a:rPr>
              <a:t>）</a:t>
            </a:r>
          </a:p>
        </p:txBody>
      </p:sp>
      <p:graphicFrame>
        <p:nvGraphicFramePr>
          <p:cNvPr id="5" name="表格 4"/>
          <p:cNvGraphicFramePr/>
          <p:nvPr>
            <p:custDataLst>
              <p:tags r:id="rId1"/>
            </p:custDataLst>
          </p:nvPr>
        </p:nvGraphicFramePr>
        <p:xfrm>
          <a:off x="2398395" y="2067560"/>
          <a:ext cx="6884670" cy="995680"/>
        </p:xfrm>
        <a:graphic>
          <a:graphicData uri="http://schemas.openxmlformats.org/drawingml/2006/table">
            <a:tbl>
              <a:tblPr/>
              <a:tblGrid>
                <a:gridCol w="2294890">
                  <a:extLst>
                    <a:ext uri="{9D8B030D-6E8A-4147-A177-3AD203B41FA5}">
                      <a16:colId xmlns:a16="http://schemas.microsoft.com/office/drawing/2014/main" val="20000"/>
                    </a:ext>
                  </a:extLst>
                </a:gridCol>
                <a:gridCol w="2294890">
                  <a:extLst>
                    <a:ext uri="{9D8B030D-6E8A-4147-A177-3AD203B41FA5}">
                      <a16:colId xmlns:a16="http://schemas.microsoft.com/office/drawing/2014/main" val="20001"/>
                    </a:ext>
                  </a:extLst>
                </a:gridCol>
                <a:gridCol w="2294890">
                  <a:extLst>
                    <a:ext uri="{9D8B030D-6E8A-4147-A177-3AD203B41FA5}">
                      <a16:colId xmlns:a16="http://schemas.microsoft.com/office/drawing/2014/main" val="20002"/>
                    </a:ext>
                  </a:extLst>
                </a:gridCol>
              </a:tblGrid>
              <a:tr h="490855">
                <a:tc>
                  <a:txBody>
                    <a:bodyPr/>
                    <a:lstStyle/>
                    <a:p>
                      <a:pPr marL="0" indent="0" algn="ctr">
                        <a:spcBef>
                          <a:spcPct val="0"/>
                        </a:spcBef>
                        <a:spcAft>
                          <a:spcPct val="0"/>
                        </a:spcAft>
                      </a:pPr>
                      <a:r>
                        <a:rPr lang="en-US" altLang="zh-CN" sz="1200" b="1">
                          <a:cs typeface="+mn-lt"/>
                        </a:rPr>
                        <a:t>DGEBA</a:t>
                      </a:r>
                      <a:r>
                        <a:rPr lang="zh-CN" sz="1200" b="1">
                          <a:cs typeface="+mn-lt"/>
                        </a:rPr>
                        <a:t>：</a:t>
                      </a:r>
                      <a:r>
                        <a:rPr lang="en-US" altLang="zh-CN" sz="1200" b="1">
                          <a:cs typeface="+mn-lt"/>
                        </a:rPr>
                        <a:t>T33</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DGEBA</a:t>
                      </a:r>
                      <a:r>
                        <a:rPr lang="zh-CN" sz="1200" b="1">
                          <a:cs typeface="+mn-lt"/>
                        </a:rPr>
                        <a:t>：</a:t>
                      </a:r>
                      <a:r>
                        <a:rPr lang="en-US" altLang="zh-CN" sz="1200" b="1">
                          <a:cs typeface="+mn-lt"/>
                        </a:rPr>
                        <a:t>PTH</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DGEBA</a:t>
                      </a:r>
                      <a:r>
                        <a:rPr lang="zh-CN" sz="1200" b="1">
                          <a:cs typeface="+mn-lt"/>
                        </a:rPr>
                        <a:t>：</a:t>
                      </a:r>
                      <a:r>
                        <a:rPr lang="en-US" altLang="zh-CN" sz="1200" b="1">
                          <a:cs typeface="+mn-lt"/>
                        </a:rPr>
                        <a:t>PEA</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0"/>
                  </a:ext>
                </a:extLst>
              </a:tr>
              <a:tr h="504825">
                <a:tc>
                  <a:txBody>
                    <a:bodyPr/>
                    <a:lstStyle/>
                    <a:p>
                      <a:pPr marL="0" indent="0" algn="ctr">
                        <a:spcBef>
                          <a:spcPct val="0"/>
                        </a:spcBef>
                        <a:spcAft>
                          <a:spcPct val="0"/>
                        </a:spcAft>
                      </a:pPr>
                      <a:r>
                        <a:rPr lang="en-US" altLang="zh-CN" sz="1200" b="1">
                          <a:cs typeface="+mn-lt"/>
                        </a:rPr>
                        <a:t>10:10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10</a:t>
                      </a:r>
                      <a:r>
                        <a:rPr lang="zh-CN" sz="1200" b="1">
                          <a:cs typeface="+mn-lt"/>
                        </a:rPr>
                        <a:t>：</a:t>
                      </a:r>
                      <a:r>
                        <a:rPr lang="en-US" altLang="zh-CN" sz="1200" b="1">
                          <a:cs typeface="+mn-lt"/>
                        </a:rPr>
                        <a:t>17</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10</a:t>
                      </a:r>
                      <a:r>
                        <a:rPr lang="zh-CN" sz="1200" b="1">
                          <a:cs typeface="+mn-lt"/>
                        </a:rPr>
                        <a:t>：</a:t>
                      </a:r>
                      <a:r>
                        <a:rPr lang="en-US" altLang="zh-CN" sz="1200" b="1">
                          <a:cs typeface="+mn-lt"/>
                        </a:rPr>
                        <a:t>24</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8" name="文本框 17"/>
          <p:cNvSpPr txBox="1"/>
          <p:nvPr/>
        </p:nvSpPr>
        <p:spPr>
          <a:xfrm>
            <a:off x="1127760" y="1638618"/>
            <a:ext cx="5080000" cy="337185"/>
          </a:xfrm>
          <a:prstGeom prst="rect">
            <a:avLst/>
          </a:prstGeom>
        </p:spPr>
        <p:txBody>
          <a:bodyPr>
            <a:spAutoFit/>
          </a:bodyPr>
          <a:lstStyle/>
          <a:p>
            <a:pPr marL="0" indent="0" algn="just" defTabSz="266700">
              <a:spcBef>
                <a:spcPct val="0"/>
              </a:spcBef>
              <a:spcAft>
                <a:spcPct val="0"/>
              </a:spcAft>
            </a:pPr>
            <a:r>
              <a:rPr lang="en-US" altLang="zh-CN" sz="1600" b="1">
                <a:cs typeface="+mn-lt"/>
              </a:rPr>
              <a:t>DGEBA</a:t>
            </a:r>
            <a:r>
              <a:rPr lang="zh-CN" altLang="en-US" sz="1600" b="1">
                <a:cs typeface="+mn-lt"/>
              </a:rPr>
              <a:t>：</a:t>
            </a:r>
            <a:r>
              <a:rPr lang="en-US" altLang="zh-CN" sz="1600" b="1">
                <a:cs typeface="+mn-lt"/>
              </a:rPr>
              <a:t>T33=10</a:t>
            </a:r>
            <a:r>
              <a:rPr lang="zh-CN" altLang="en-US" sz="1600" b="1">
                <a:cs typeface="+mn-lt"/>
              </a:rPr>
              <a:t>：</a:t>
            </a:r>
            <a:r>
              <a:rPr lang="en-US" altLang="zh-CN" sz="1600" b="1">
                <a:cs typeface="+mn-lt"/>
              </a:rPr>
              <a:t>10</a:t>
            </a:r>
            <a:r>
              <a:rPr lang="zh-CN" altLang="en-US" sz="1600" b="1">
                <a:cs typeface="+mn-lt"/>
              </a:rPr>
              <a:t>，</a:t>
            </a:r>
            <a:r>
              <a:rPr lang="en-US" altLang="zh-CN" sz="1600" b="1">
                <a:cs typeface="+mn-lt"/>
              </a:rPr>
              <a:t>PTH</a:t>
            </a:r>
            <a:r>
              <a:rPr lang="zh-CN" altLang="en-US" sz="1600" b="1">
                <a:cs typeface="+mn-lt"/>
              </a:rPr>
              <a:t>和</a:t>
            </a:r>
            <a:r>
              <a:rPr lang="en-US" altLang="zh-CN" sz="1600" b="1">
                <a:cs typeface="+mn-lt"/>
              </a:rPr>
              <a:t>PEA</a:t>
            </a:r>
            <a:r>
              <a:rPr lang="zh-CN" altLang="en-US" sz="1600" b="1">
                <a:cs typeface="+mn-lt"/>
              </a:rPr>
              <a:t>按和</a:t>
            </a:r>
            <a:r>
              <a:rPr lang="en-US" altLang="zh-CN" sz="1600" b="1">
                <a:cs typeface="+mn-lt"/>
              </a:rPr>
              <a:t>T33</a:t>
            </a:r>
            <a:r>
              <a:rPr lang="zh-CN" altLang="en-US" sz="1600" b="1">
                <a:cs typeface="+mn-lt"/>
              </a:rPr>
              <a:t>等分子量计算。</a:t>
            </a:r>
          </a:p>
        </p:txBody>
      </p:sp>
      <p:graphicFrame>
        <p:nvGraphicFramePr>
          <p:cNvPr id="19" name="表格 18"/>
          <p:cNvGraphicFramePr/>
          <p:nvPr>
            <p:custDataLst>
              <p:tags r:id="rId2"/>
            </p:custDataLst>
          </p:nvPr>
        </p:nvGraphicFramePr>
        <p:xfrm>
          <a:off x="1826260" y="3312160"/>
          <a:ext cx="8028940" cy="2483485"/>
        </p:xfrm>
        <a:graphic>
          <a:graphicData uri="http://schemas.openxmlformats.org/drawingml/2006/table">
            <a:tbl>
              <a:tblPr/>
              <a:tblGrid>
                <a:gridCol w="866775">
                  <a:extLst>
                    <a:ext uri="{9D8B030D-6E8A-4147-A177-3AD203B41FA5}">
                      <a16:colId xmlns:a16="http://schemas.microsoft.com/office/drawing/2014/main" val="20000"/>
                    </a:ext>
                  </a:extLst>
                </a:gridCol>
                <a:gridCol w="1116330">
                  <a:extLst>
                    <a:ext uri="{9D8B030D-6E8A-4147-A177-3AD203B41FA5}">
                      <a16:colId xmlns:a16="http://schemas.microsoft.com/office/drawing/2014/main" val="20001"/>
                    </a:ext>
                  </a:extLst>
                </a:gridCol>
                <a:gridCol w="1032510">
                  <a:extLst>
                    <a:ext uri="{9D8B030D-6E8A-4147-A177-3AD203B41FA5}">
                      <a16:colId xmlns:a16="http://schemas.microsoft.com/office/drawing/2014/main" val="20002"/>
                    </a:ext>
                  </a:extLst>
                </a:gridCol>
                <a:gridCol w="1116965">
                  <a:extLst>
                    <a:ext uri="{9D8B030D-6E8A-4147-A177-3AD203B41FA5}">
                      <a16:colId xmlns:a16="http://schemas.microsoft.com/office/drawing/2014/main" val="20003"/>
                    </a:ext>
                  </a:extLst>
                </a:gridCol>
                <a:gridCol w="1251585">
                  <a:extLst>
                    <a:ext uri="{9D8B030D-6E8A-4147-A177-3AD203B41FA5}">
                      <a16:colId xmlns:a16="http://schemas.microsoft.com/office/drawing/2014/main" val="20004"/>
                    </a:ext>
                  </a:extLst>
                </a:gridCol>
                <a:gridCol w="1252220">
                  <a:extLst>
                    <a:ext uri="{9D8B030D-6E8A-4147-A177-3AD203B41FA5}">
                      <a16:colId xmlns:a16="http://schemas.microsoft.com/office/drawing/2014/main" val="20005"/>
                    </a:ext>
                  </a:extLst>
                </a:gridCol>
                <a:gridCol w="1392555">
                  <a:extLst>
                    <a:ext uri="{9D8B030D-6E8A-4147-A177-3AD203B41FA5}">
                      <a16:colId xmlns:a16="http://schemas.microsoft.com/office/drawing/2014/main" val="20006"/>
                    </a:ext>
                  </a:extLst>
                </a:gridCol>
              </a:tblGrid>
              <a:tr h="411480">
                <a:tc>
                  <a:txBody>
                    <a:bodyPr/>
                    <a:lstStyle/>
                    <a:p>
                      <a:pPr marL="0" indent="0">
                        <a:spcBef>
                          <a:spcPct val="0"/>
                        </a:spcBef>
                        <a:spcAft>
                          <a:spcPct val="0"/>
                        </a:spcAft>
                      </a:pPr>
                      <a:endParaRPr sz="1200" b="1">
                        <a:cs typeface="+mn-lt"/>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D</a:t>
                      </a:r>
                      <a:r>
                        <a:rPr lang="zh-CN" sz="1200" b="1">
                          <a:cs typeface="+mn-lt"/>
                        </a:rPr>
                        <a:t>：</a:t>
                      </a:r>
                      <a:r>
                        <a:rPr lang="en-US" altLang="zh-CN" sz="1200" b="1">
                          <a:cs typeface="+mn-lt"/>
                        </a:rPr>
                        <a:t>T33</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D</a:t>
                      </a:r>
                      <a:r>
                        <a:rPr lang="zh-CN" sz="1200" b="1">
                          <a:cs typeface="+mn-lt"/>
                        </a:rPr>
                        <a:t>：</a:t>
                      </a:r>
                      <a:r>
                        <a:rPr lang="en-US" altLang="zh-CN" sz="1200" b="1">
                          <a:cs typeface="+mn-lt"/>
                        </a:rPr>
                        <a:t>PTH</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D</a:t>
                      </a:r>
                      <a:r>
                        <a:rPr lang="zh-CN" sz="1200" b="1">
                          <a:cs typeface="+mn-lt"/>
                        </a:rPr>
                        <a:t>：</a:t>
                      </a:r>
                      <a:r>
                        <a:rPr lang="en-US" altLang="zh-CN" sz="1200" b="1">
                          <a:cs typeface="+mn-lt"/>
                        </a:rPr>
                        <a:t>PEA</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D</a:t>
                      </a:r>
                      <a:r>
                        <a:rPr lang="zh-CN" sz="1200" b="1">
                          <a:cs typeface="+mn-lt"/>
                        </a:rPr>
                        <a:t>：</a:t>
                      </a:r>
                      <a:r>
                        <a:rPr lang="en-US" altLang="zh-CN" sz="1200" b="1">
                          <a:cs typeface="+mn-lt"/>
                        </a:rPr>
                        <a:t>T33</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D</a:t>
                      </a:r>
                      <a:r>
                        <a:rPr lang="zh-CN" sz="1200" b="1">
                          <a:cs typeface="+mn-lt"/>
                        </a:rPr>
                        <a:t>：</a:t>
                      </a:r>
                      <a:r>
                        <a:rPr lang="en-US" altLang="zh-CN" sz="1200" b="1">
                          <a:cs typeface="+mn-lt"/>
                        </a:rPr>
                        <a:t>PTH</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D</a:t>
                      </a:r>
                      <a:r>
                        <a:rPr lang="zh-CN" sz="1200" b="1">
                          <a:cs typeface="+mn-lt"/>
                        </a:rPr>
                        <a:t>：</a:t>
                      </a:r>
                      <a:r>
                        <a:rPr lang="en-US" altLang="zh-CN" sz="1200" b="1">
                          <a:cs typeface="+mn-lt"/>
                        </a:rPr>
                        <a:t>PEA</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0"/>
                  </a:ext>
                </a:extLst>
              </a:tr>
              <a:tr h="412115">
                <a:tc>
                  <a:txBody>
                    <a:bodyPr/>
                    <a:lstStyle/>
                    <a:p>
                      <a:pPr marL="0" indent="0" algn="ctr">
                        <a:spcBef>
                          <a:spcPct val="0"/>
                        </a:spcBef>
                        <a:spcAft>
                          <a:spcPct val="0"/>
                        </a:spcAft>
                      </a:pPr>
                      <a:r>
                        <a:rPr lang="zh-CN" sz="1200" b="1"/>
                        <a:t>比例</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1:1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1:1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1:1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10:10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10:17</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10:24</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411480">
                <a:tc>
                  <a:txBody>
                    <a:bodyPr/>
                    <a:lstStyle/>
                    <a:p>
                      <a:pPr marL="0" indent="0" algn="ctr">
                        <a:spcBef>
                          <a:spcPct val="0"/>
                        </a:spcBef>
                        <a:spcAft>
                          <a:spcPct val="0"/>
                        </a:spcAft>
                      </a:pPr>
                      <a:r>
                        <a:rPr lang="zh-CN" sz="1200" b="1"/>
                        <a:t>盒子</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gridSpan="3">
                  <a:txBody>
                    <a:bodyPr/>
                    <a:lstStyle/>
                    <a:p>
                      <a:pPr marL="0" indent="0" algn="ctr">
                        <a:spcBef>
                          <a:spcPct val="0"/>
                        </a:spcBef>
                        <a:spcAft>
                          <a:spcPct val="0"/>
                        </a:spcAft>
                      </a:pPr>
                      <a:r>
                        <a:rPr lang="en-US" altLang="zh-CN" sz="1200" b="1">
                          <a:cs typeface="+mn-lt"/>
                        </a:rPr>
                        <a:t>50A</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hMerge="1">
                  <a:txBody>
                    <a:bodyPr/>
                    <a:lstStyle/>
                    <a:p>
                      <a:endParaRPr lang="zh-CN"/>
                    </a:p>
                  </a:txBody>
                  <a:tcP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tcPr>
                </a:tc>
                <a:tc hMerge="1">
                  <a:txBody>
                    <a:bodyPr/>
                    <a:lstStyle/>
                    <a:p>
                      <a:endParaRPr lang="zh-CN"/>
                    </a:p>
                  </a:txBody>
                  <a:tcPr>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tcPr>
                </a:tc>
                <a:tc gridSpan="3">
                  <a:txBody>
                    <a:bodyPr/>
                    <a:lstStyle/>
                    <a:p>
                      <a:pPr marL="0" indent="0" algn="ctr">
                        <a:spcBef>
                          <a:spcPct val="0"/>
                        </a:spcBef>
                        <a:spcAft>
                          <a:spcPct val="0"/>
                        </a:spcAft>
                      </a:pPr>
                      <a:r>
                        <a:rPr lang="en-US" altLang="zh-CN" sz="1200" b="1">
                          <a:cs typeface="+mn-lt"/>
                        </a:rPr>
                        <a:t>100A</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hMerge="1">
                  <a:txBody>
                    <a:bodyPr/>
                    <a:lstStyle/>
                    <a:p>
                      <a:endParaRPr lang="zh-CN"/>
                    </a:p>
                  </a:txBody>
                  <a:tcP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tcPr>
                </a:tc>
                <a:tc hMerge="1">
                  <a:txBody>
                    <a:bodyPr/>
                    <a:lstStyle/>
                    <a:p>
                      <a:endParaRPr lang="zh-CN"/>
                    </a:p>
                  </a:txBody>
                  <a:tcPr>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tcPr>
                </a:tc>
                <a:extLst>
                  <a:ext uri="{0D108BD9-81ED-4DB2-BD59-A6C34878D82A}">
                    <a16:rowId xmlns:a16="http://schemas.microsoft.com/office/drawing/2014/main" val="10002"/>
                  </a:ext>
                </a:extLst>
              </a:tr>
              <a:tr h="412115">
                <a:tc>
                  <a:txBody>
                    <a:bodyPr/>
                    <a:lstStyle/>
                    <a:p>
                      <a:pPr marL="0" indent="0" algn="ctr">
                        <a:spcBef>
                          <a:spcPct val="0"/>
                        </a:spcBef>
                        <a:spcAft>
                          <a:spcPct val="0"/>
                        </a:spcAft>
                      </a:pPr>
                      <a:r>
                        <a:rPr lang="zh-CN" sz="1200" b="1"/>
                        <a:t>未交联</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118.69</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149.00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255.13</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1245.79</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1103.34</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897.26</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3"/>
                  </a:ext>
                </a:extLst>
              </a:tr>
              <a:tr h="411480">
                <a:tc>
                  <a:txBody>
                    <a:bodyPr/>
                    <a:lstStyle/>
                    <a:p>
                      <a:pPr marL="0" indent="0" algn="ctr">
                        <a:spcBef>
                          <a:spcPct val="0"/>
                        </a:spcBef>
                        <a:spcAft>
                          <a:spcPct val="0"/>
                        </a:spcAft>
                      </a:pPr>
                      <a:r>
                        <a:rPr lang="zh-CN" sz="1200" b="1"/>
                        <a:t>交联</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-21.48</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-90.80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18.71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-150.83</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-1161.66</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-1905.409</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4"/>
                  </a:ext>
                </a:extLst>
              </a:tr>
              <a:tr h="424815">
                <a:tc>
                  <a:txBody>
                    <a:bodyPr/>
                    <a:lstStyle/>
                    <a:p>
                      <a:pPr marL="0" indent="0" algn="ctr">
                        <a:spcBef>
                          <a:spcPct val="0"/>
                        </a:spcBef>
                        <a:spcAft>
                          <a:spcPct val="0"/>
                        </a:spcAft>
                      </a:pPr>
                      <a:r>
                        <a:rPr lang="zh-CN" sz="1200" b="1"/>
                        <a:t>结合能</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-140.17</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-239.8</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cs typeface="+mn-lt"/>
                        </a:rPr>
                        <a:t>-236.42</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solidFill>
                            <a:srgbClr val="FF0000"/>
                          </a:solidFill>
                          <a:cs typeface="+mn-lt"/>
                        </a:rPr>
                        <a:t>-1396.62</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solidFill>
                            <a:srgbClr val="FF0000"/>
                          </a:solidFill>
                          <a:cs typeface="+mn-lt"/>
                        </a:rPr>
                        <a:t>-2265.0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solidFill>
                            <a:srgbClr val="FF0000"/>
                          </a:solidFill>
                          <a:cs typeface="+mn-lt"/>
                        </a:rPr>
                        <a:t>-2802.66</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555750" y="2118995"/>
            <a:ext cx="9080500" cy="2620010"/>
            <a:chOff x="2281368" y="2444729"/>
            <a:chExt cx="9080269" cy="2620010"/>
          </a:xfrm>
          <a:gradFill>
            <a:gsLst>
              <a:gs pos="0">
                <a:srgbClr val="012D86"/>
              </a:gs>
              <a:gs pos="100000">
                <a:srgbClr val="0E2557"/>
              </a:gs>
            </a:gsLst>
            <a:lin scaled="0"/>
          </a:gradFill>
        </p:grpSpPr>
        <p:grpSp>
          <p:nvGrpSpPr>
            <p:cNvPr id="31" name="组合 30"/>
            <p:cNvGrpSpPr/>
            <p:nvPr/>
          </p:nvGrpSpPr>
          <p:grpSpPr>
            <a:xfrm>
              <a:off x="4834472" y="2444729"/>
              <a:ext cx="6527165" cy="2620010"/>
              <a:chOff x="5027654" y="2644426"/>
              <a:chExt cx="6073680" cy="2620010"/>
            </a:xfrm>
            <a:grpFill/>
          </p:grpSpPr>
          <p:sp>
            <p:nvSpPr>
              <p:cNvPr id="36" name="圆角矩形 35"/>
              <p:cNvSpPr/>
              <p:nvPr/>
            </p:nvSpPr>
            <p:spPr>
              <a:xfrm>
                <a:off x="5202555" y="2921286"/>
                <a:ext cx="5898779" cy="2343150"/>
              </a:xfrm>
              <a:prstGeom prst="roundRect">
                <a:avLst>
                  <a:gd name="adj" fmla="val 0"/>
                </a:avLst>
              </a:prstGeom>
              <a:solidFill>
                <a:schemeClr val="bg1"/>
              </a:solidFill>
              <a:ln w="28575">
                <a:gradFill>
                  <a:gsLst>
                    <a:gs pos="0">
                      <a:srgbClr val="012D86"/>
                    </a:gs>
                    <a:gs pos="100000">
                      <a:srgbClr val="0E2557"/>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5027654" y="2644426"/>
                <a:ext cx="5762138" cy="2343150"/>
              </a:xfrm>
              <a:prstGeom prst="roundRect">
                <a:avLst>
                  <a:gd name="adj" fmla="val 0"/>
                </a:avLst>
              </a:prstGeom>
              <a:grpFill/>
              <a:ln>
                <a:gradFill>
                  <a:gsLst>
                    <a:gs pos="0">
                      <a:srgbClr val="012D86"/>
                    </a:gs>
                    <a:gs pos="100000">
                      <a:srgbClr val="0E2557"/>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spc="300" dirty="0">
                    <a:solidFill>
                      <a:schemeClr val="bg1"/>
                    </a:solidFill>
                    <a:latin typeface="微软雅黑" panose="020B0503020204020204" charset="-122"/>
                    <a:ea typeface="微软雅黑" panose="020B0503020204020204" charset="-122"/>
                    <a:cs typeface="微软雅黑" panose="020B0503020204020204" charset="-122"/>
                    <a:sym typeface="+mn-ea"/>
                  </a:rPr>
                  <a:t>研究背景</a:t>
                </a:r>
              </a:p>
            </p:txBody>
          </p:sp>
        </p:grpSp>
        <p:grpSp>
          <p:nvGrpSpPr>
            <p:cNvPr id="32" name="组合 31"/>
            <p:cNvGrpSpPr/>
            <p:nvPr/>
          </p:nvGrpSpPr>
          <p:grpSpPr>
            <a:xfrm>
              <a:off x="2281368" y="2701689"/>
              <a:ext cx="2123175" cy="2094620"/>
              <a:chOff x="2528486" y="2484199"/>
              <a:chExt cx="2123175" cy="2094620"/>
            </a:xfrm>
            <a:grpFill/>
          </p:grpSpPr>
          <p:sp>
            <p:nvSpPr>
              <p:cNvPr id="33" name="圆角矩形 32"/>
              <p:cNvSpPr/>
              <p:nvPr/>
            </p:nvSpPr>
            <p:spPr>
              <a:xfrm>
                <a:off x="2528486" y="2484199"/>
                <a:ext cx="1805909" cy="1805909"/>
              </a:xfrm>
              <a:prstGeom prst="roundRect">
                <a:avLst>
                  <a:gd name="adj" fmla="val 0"/>
                </a:avLst>
              </a:prstGeom>
              <a:grpFill/>
              <a:ln w="19050">
                <a:gradFill>
                  <a:gsLst>
                    <a:gs pos="0">
                      <a:srgbClr val="012D86"/>
                    </a:gs>
                    <a:gs pos="100000">
                      <a:srgbClr val="0E2557"/>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2845752" y="2772910"/>
                <a:ext cx="1805909" cy="1805909"/>
              </a:xfrm>
              <a:prstGeom prst="roundRect">
                <a:avLst>
                  <a:gd name="adj" fmla="val 0"/>
                </a:avLst>
              </a:prstGeom>
              <a:grpFill/>
              <a:ln w="19050">
                <a:gradFill>
                  <a:gsLst>
                    <a:gs pos="0">
                      <a:srgbClr val="012D86"/>
                    </a:gs>
                    <a:gs pos="100000">
                      <a:srgbClr val="0E2557"/>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文本框 34"/>
              <p:cNvSpPr txBox="1"/>
              <p:nvPr/>
            </p:nvSpPr>
            <p:spPr>
              <a:xfrm>
                <a:off x="3276832" y="3093081"/>
                <a:ext cx="954107" cy="1015663"/>
              </a:xfrm>
              <a:prstGeom prst="rect">
                <a:avLst/>
              </a:prstGeom>
              <a:grpFill/>
              <a:ln>
                <a:gradFill>
                  <a:gsLst>
                    <a:gs pos="0">
                      <a:srgbClr val="012D86"/>
                    </a:gs>
                    <a:gs pos="100000">
                      <a:srgbClr val="0E2557"/>
                    </a:gs>
                  </a:gsLst>
                </a:gradFill>
              </a:ln>
            </p:spPr>
            <p:txBody>
              <a:bodyPr wrap="none" rtlCol="0">
                <a:spAutoFit/>
              </a:bodyPr>
              <a:lstStyle/>
              <a:p>
                <a:r>
                  <a:rPr lang="zh-CN" altLang="en-US" sz="6000" b="1" dirty="0">
                    <a:solidFill>
                      <a:schemeClr val="bg1"/>
                    </a:solidFill>
                    <a:latin typeface="Arial" panose="020B0604020202020204" pitchFamily="34" charset="0"/>
                    <a:ea typeface="微软雅黑" panose="020B0503020204020204" charset="-122"/>
                    <a:cs typeface="Arial" panose="020B0604020202020204" pitchFamily="34" charset="0"/>
                  </a:rPr>
                  <a:t>一</a:t>
                </a:r>
              </a:p>
            </p:txBody>
          </p:sp>
        </p:grpSp>
      </p:grpSp>
      <p:sp>
        <p:nvSpPr>
          <p:cNvPr id="13" name="Freeform 6"/>
          <p:cNvSpPr/>
          <p:nvPr/>
        </p:nvSpPr>
        <p:spPr bwMode="auto">
          <a:xfrm>
            <a:off x="-204470" y="6614795"/>
            <a:ext cx="12402820" cy="243205"/>
          </a:xfrm>
          <a:custGeom>
            <a:avLst/>
            <a:gdLst>
              <a:gd name="T0" fmla="*/ 13509 w 13509"/>
              <a:gd name="T1" fmla="*/ 0 h 275"/>
              <a:gd name="T2" fmla="*/ 13509 w 13509"/>
              <a:gd name="T3" fmla="*/ 275 h 275"/>
              <a:gd name="T4" fmla="*/ 0 w 13509"/>
              <a:gd name="T5" fmla="*/ 275 h 275"/>
              <a:gd name="T6" fmla="*/ 86 w 13509"/>
              <a:gd name="T7" fmla="*/ 0 h 275"/>
              <a:gd name="T8" fmla="*/ 13509 w 13509"/>
              <a:gd name="T9" fmla="*/ 0 h 275"/>
            </a:gdLst>
            <a:ahLst/>
            <a:cxnLst>
              <a:cxn ang="0">
                <a:pos x="T0" y="T1"/>
              </a:cxn>
              <a:cxn ang="0">
                <a:pos x="T2" y="T3"/>
              </a:cxn>
              <a:cxn ang="0">
                <a:pos x="T4" y="T5"/>
              </a:cxn>
              <a:cxn ang="0">
                <a:pos x="T6" y="T7"/>
              </a:cxn>
              <a:cxn ang="0">
                <a:pos x="T8" y="T9"/>
              </a:cxn>
            </a:cxnLst>
            <a:rect l="0" t="0" r="r" b="b"/>
            <a:pathLst>
              <a:path w="13509" h="275">
                <a:moveTo>
                  <a:pt x="13509" y="0"/>
                </a:moveTo>
                <a:lnTo>
                  <a:pt x="13509" y="275"/>
                </a:lnTo>
                <a:lnTo>
                  <a:pt x="0" y="275"/>
                </a:lnTo>
                <a:lnTo>
                  <a:pt x="86" y="0"/>
                </a:lnTo>
                <a:lnTo>
                  <a:pt x="13509" y="0"/>
                </a:lnTo>
                <a:close/>
              </a:path>
            </a:pathLst>
          </a:custGeom>
          <a:gradFill>
            <a:gsLst>
              <a:gs pos="0">
                <a:srgbClr val="012D86"/>
              </a:gs>
              <a:gs pos="100000">
                <a:srgbClr val="0E2557"/>
              </a:gs>
            </a:gsLst>
            <a:lin scaled="0"/>
          </a:gradFill>
          <a:ln>
            <a:noFill/>
          </a:ln>
        </p:spPr>
        <p:txBody>
          <a:bodyPr vert="horz" wrap="square" lIns="91440" tIns="45720" rIns="91440" bIns="45720" numCol="1" anchor="t" anchorCtr="0" compatLnSpc="1"/>
          <a:lstStyle/>
          <a:p>
            <a:endParaRPr lang="zh-CN" altLang="en-US"/>
          </a:p>
        </p:txBody>
      </p:sp>
      <p:pic>
        <p:nvPicPr>
          <p:cNvPr id="3" name="图片 2" descr="校标（蓝）"/>
          <p:cNvPicPr>
            <a:picLocks noChangeAspect="1"/>
          </p:cNvPicPr>
          <p:nvPr/>
        </p:nvPicPr>
        <p:blipFill>
          <a:blip r:embed="rId2"/>
          <a:stretch>
            <a:fillRect/>
          </a:stretch>
        </p:blipFill>
        <p:spPr>
          <a:xfrm>
            <a:off x="421640" y="250825"/>
            <a:ext cx="873125" cy="873125"/>
          </a:xfrm>
          <a:prstGeom prst="rect">
            <a:avLst/>
          </a:prstGeom>
        </p:spPr>
      </p:pic>
      <p:pic>
        <p:nvPicPr>
          <p:cNvPr id="9" name="图片 8" descr="校名（中英文 蓝）"/>
          <p:cNvPicPr>
            <a:picLocks noChangeAspect="1"/>
          </p:cNvPicPr>
          <p:nvPr/>
        </p:nvPicPr>
        <p:blipFill>
          <a:blip r:embed="rId3"/>
          <a:stretch>
            <a:fillRect/>
          </a:stretch>
        </p:blipFill>
        <p:spPr>
          <a:xfrm>
            <a:off x="1409065" y="395605"/>
            <a:ext cx="2468245" cy="582930"/>
          </a:xfrm>
          <a:prstGeom prst="rect">
            <a:avLst/>
          </a:prstGeom>
        </p:spPr>
      </p:pic>
      <p:pic>
        <p:nvPicPr>
          <p:cNvPr id="7" name="Picture 4"/>
          <p:cNvPicPr>
            <a:picLocks noChangeAspect="1" noChangeArrowheads="1"/>
          </p:cNvPicPr>
          <p:nvPr/>
        </p:nvPicPr>
        <p:blipFill>
          <a:blip r:embed="rId4"/>
          <a:srcRect/>
          <a:stretch>
            <a:fillRect/>
          </a:stretch>
        </p:blipFill>
        <p:spPr bwMode="auto">
          <a:xfrm>
            <a:off x="9129594" y="396541"/>
            <a:ext cx="2693670" cy="3683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6"/>
          <p:cNvSpPr/>
          <p:nvPr/>
        </p:nvSpPr>
        <p:spPr bwMode="auto">
          <a:xfrm>
            <a:off x="421640" y="1320165"/>
            <a:ext cx="5674995" cy="76200"/>
          </a:xfrm>
          <a:custGeom>
            <a:avLst/>
            <a:gdLst>
              <a:gd name="T0" fmla="*/ 13509 w 13509"/>
              <a:gd name="T1" fmla="*/ 0 h 275"/>
              <a:gd name="T2" fmla="*/ 13509 w 13509"/>
              <a:gd name="T3" fmla="*/ 275 h 275"/>
              <a:gd name="T4" fmla="*/ 0 w 13509"/>
              <a:gd name="T5" fmla="*/ 275 h 275"/>
              <a:gd name="T6" fmla="*/ 86 w 13509"/>
              <a:gd name="T7" fmla="*/ 0 h 275"/>
              <a:gd name="T8" fmla="*/ 13509 w 13509"/>
              <a:gd name="T9" fmla="*/ 0 h 275"/>
            </a:gdLst>
            <a:ahLst/>
            <a:cxnLst>
              <a:cxn ang="0">
                <a:pos x="T0" y="T1"/>
              </a:cxn>
              <a:cxn ang="0">
                <a:pos x="T2" y="T3"/>
              </a:cxn>
              <a:cxn ang="0">
                <a:pos x="T4" y="T5"/>
              </a:cxn>
              <a:cxn ang="0">
                <a:pos x="T6" y="T7"/>
              </a:cxn>
              <a:cxn ang="0">
                <a:pos x="T8" y="T9"/>
              </a:cxn>
            </a:cxnLst>
            <a:rect l="0" t="0" r="r" b="b"/>
            <a:pathLst>
              <a:path w="13509" h="275">
                <a:moveTo>
                  <a:pt x="13509" y="0"/>
                </a:moveTo>
                <a:lnTo>
                  <a:pt x="13509" y="275"/>
                </a:lnTo>
                <a:lnTo>
                  <a:pt x="0" y="275"/>
                </a:lnTo>
                <a:lnTo>
                  <a:pt x="86" y="0"/>
                </a:lnTo>
                <a:lnTo>
                  <a:pt x="13509" y="0"/>
                </a:lnTo>
                <a:close/>
              </a:path>
            </a:pathLst>
          </a:custGeom>
          <a:gradFill>
            <a:gsLst>
              <a:gs pos="0">
                <a:srgbClr val="012D86"/>
              </a:gs>
              <a:gs pos="100000">
                <a:srgbClr val="0E2557"/>
              </a:gs>
            </a:gsLst>
            <a:lin scaled="0"/>
          </a:gra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advTm="5000"/>
    </mc:Choice>
    <mc:Fallback xmlns="">
      <p:transition spd="med"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AE70B2-8BF9-45C0-BB95-33D1B9D3A854}" type="slidenum">
              <a:rPr lang="zh-CN" altLang="en-US" smtClean="0">
                <a:latin typeface="+mn-ea"/>
              </a:rPr>
              <a:t>30</a:t>
            </a:fld>
            <a:endParaRPr lang="zh-CN" altLang="en-US">
              <a:latin typeface="+mn-ea"/>
            </a:endParaRPr>
          </a:p>
        </p:txBody>
      </p:sp>
      <p:grpSp>
        <p:nvGrpSpPr>
          <p:cNvPr id="2" name="组合 1"/>
          <p:cNvGrpSpPr/>
          <p:nvPr/>
        </p:nvGrpSpPr>
        <p:grpSpPr>
          <a:xfrm>
            <a:off x="335361" y="116633"/>
            <a:ext cx="629872" cy="612768"/>
            <a:chOff x="3070727" y="196457"/>
            <a:chExt cx="692047" cy="673255"/>
          </a:xfrm>
          <a:solidFill>
            <a:schemeClr val="accent1">
              <a:lumMod val="75000"/>
            </a:schemeClr>
          </a:solidFill>
        </p:grpSpPr>
        <p:sp>
          <p:nvSpPr>
            <p:cNvPr id="3" name="平行四边形 2"/>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mn-ea"/>
                <a:cs typeface="+mn-cs"/>
              </a:endParaRPr>
            </a:p>
          </p:txBody>
        </p:sp>
        <p:sp>
          <p:nvSpPr>
            <p:cNvPr id="13" name="平行四边形 12"/>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mn-ea"/>
                <a:cs typeface="+mn-cs"/>
              </a:endParaRPr>
            </a:p>
          </p:txBody>
        </p:sp>
      </p:grpSp>
      <p:cxnSp>
        <p:nvCxnSpPr>
          <p:cNvPr id="14" name="直接连接符 13"/>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i="0" u="none" strike="noStrike" kern="1200" cap="none" spc="0" normalizeH="0" baseline="0" noProof="0" dirty="0">
                <a:ln>
                  <a:noFill/>
                </a:ln>
                <a:solidFill>
                  <a:schemeClr val="accent2"/>
                </a:solidFill>
                <a:effectLst/>
                <a:uLnTx/>
                <a:uFillTx/>
                <a:latin typeface="+mn-ea"/>
                <a:ea typeface="+mn-ea"/>
                <a:cs typeface="+mn-cs"/>
              </a:rPr>
              <a:t> </a:t>
            </a:r>
          </a:p>
        </p:txBody>
      </p:sp>
      <p:sp>
        <p:nvSpPr>
          <p:cNvPr id="60" name="圆角矩形 6"/>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mn-ea"/>
              <a:cs typeface="+mn-cs"/>
            </a:endParaRPr>
          </a:p>
        </p:txBody>
      </p:sp>
      <p:sp>
        <p:nvSpPr>
          <p:cNvPr id="16" name="文本框 15"/>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latin typeface="+mn-ea"/>
                <a:ea typeface="+mn-ea"/>
              </a:rPr>
              <a:t>模拟进展</a:t>
            </a:r>
            <a:endParaRPr kumimoji="0" lang="zh-CN" altLang="en-US" sz="2000" u="none" strike="noStrike" kern="0" cap="none" spc="0" normalizeH="0" baseline="0" noProof="0" dirty="0">
              <a:ln>
                <a:noFill/>
              </a:ln>
              <a:solidFill>
                <a:prstClr val="white"/>
              </a:solidFill>
              <a:effectLst/>
              <a:uLnTx/>
              <a:uFillTx/>
              <a:latin typeface="+mn-ea"/>
              <a:ea typeface="+mn-ea"/>
              <a:cs typeface="+mn-cs"/>
            </a:endParaRPr>
          </a:p>
        </p:txBody>
      </p:sp>
      <p:pic>
        <p:nvPicPr>
          <p:cNvPr id="17" name="内容占位符 16"/>
          <p:cNvPicPr>
            <a:picLocks noGrp="1" noChangeAspect="1"/>
          </p:cNvPicPr>
          <p:nvPr>
            <p:ph idx="1"/>
          </p:nvPr>
        </p:nvPicPr>
        <p:blipFill>
          <a:blip r:embed="rId8"/>
          <a:stretch>
            <a:fillRect/>
          </a:stretch>
        </p:blipFill>
        <p:spPr>
          <a:xfrm>
            <a:off x="9093835" y="80645"/>
            <a:ext cx="2741930" cy="648970"/>
          </a:xfrm>
          <a:prstGeom prst="rect">
            <a:avLst/>
          </a:prstGeom>
        </p:spPr>
      </p:pic>
      <p:sp>
        <p:nvSpPr>
          <p:cNvPr id="7" name="文本框 6"/>
          <p:cNvSpPr txBox="1"/>
          <p:nvPr/>
        </p:nvSpPr>
        <p:spPr>
          <a:xfrm>
            <a:off x="509905" y="867410"/>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mn-ea"/>
              <a:sym typeface="+mn-ea"/>
            </a:endParaRPr>
          </a:p>
        </p:txBody>
      </p:sp>
      <p:sp>
        <p:nvSpPr>
          <p:cNvPr id="6" name="文本框 5"/>
          <p:cNvSpPr txBox="1"/>
          <p:nvPr/>
        </p:nvSpPr>
        <p:spPr>
          <a:xfrm>
            <a:off x="676275" y="991235"/>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r>
              <a:rPr lang="zh-CN" altLang="en-US" b="1">
                <a:solidFill>
                  <a:schemeClr val="tx1">
                    <a:lumMod val="50000"/>
                  </a:schemeClr>
                </a:solidFill>
                <a:latin typeface="+mn-ea"/>
                <a:sym typeface="+mn-ea"/>
              </a:rPr>
              <a:t>交联时间</a:t>
            </a:r>
          </a:p>
        </p:txBody>
      </p:sp>
      <p:graphicFrame>
        <p:nvGraphicFramePr>
          <p:cNvPr id="5" name="表格 4"/>
          <p:cNvGraphicFramePr/>
          <p:nvPr>
            <p:custDataLst>
              <p:tags r:id="rId1"/>
            </p:custDataLst>
          </p:nvPr>
        </p:nvGraphicFramePr>
        <p:xfrm>
          <a:off x="2568575" y="2157095"/>
          <a:ext cx="7086600" cy="1671320"/>
        </p:xfrm>
        <a:graphic>
          <a:graphicData uri="http://schemas.openxmlformats.org/drawingml/2006/table">
            <a:tbl>
              <a:tblPr/>
              <a:tblGrid>
                <a:gridCol w="885825">
                  <a:extLst>
                    <a:ext uri="{9D8B030D-6E8A-4147-A177-3AD203B41FA5}">
                      <a16:colId xmlns:a16="http://schemas.microsoft.com/office/drawing/2014/main" val="20000"/>
                    </a:ext>
                  </a:extLst>
                </a:gridCol>
                <a:gridCol w="885825">
                  <a:extLst>
                    <a:ext uri="{9D8B030D-6E8A-4147-A177-3AD203B41FA5}">
                      <a16:colId xmlns:a16="http://schemas.microsoft.com/office/drawing/2014/main" val="20001"/>
                    </a:ext>
                  </a:extLst>
                </a:gridCol>
                <a:gridCol w="885825">
                  <a:extLst>
                    <a:ext uri="{9D8B030D-6E8A-4147-A177-3AD203B41FA5}">
                      <a16:colId xmlns:a16="http://schemas.microsoft.com/office/drawing/2014/main" val="20002"/>
                    </a:ext>
                  </a:extLst>
                </a:gridCol>
                <a:gridCol w="885825">
                  <a:extLst>
                    <a:ext uri="{9D8B030D-6E8A-4147-A177-3AD203B41FA5}">
                      <a16:colId xmlns:a16="http://schemas.microsoft.com/office/drawing/2014/main" val="20003"/>
                    </a:ext>
                  </a:extLst>
                </a:gridCol>
                <a:gridCol w="885825">
                  <a:extLst>
                    <a:ext uri="{9D8B030D-6E8A-4147-A177-3AD203B41FA5}">
                      <a16:colId xmlns:a16="http://schemas.microsoft.com/office/drawing/2014/main" val="20004"/>
                    </a:ext>
                  </a:extLst>
                </a:gridCol>
                <a:gridCol w="885825">
                  <a:extLst>
                    <a:ext uri="{9D8B030D-6E8A-4147-A177-3AD203B41FA5}">
                      <a16:colId xmlns:a16="http://schemas.microsoft.com/office/drawing/2014/main" val="20005"/>
                    </a:ext>
                  </a:extLst>
                </a:gridCol>
                <a:gridCol w="885825">
                  <a:extLst>
                    <a:ext uri="{9D8B030D-6E8A-4147-A177-3AD203B41FA5}">
                      <a16:colId xmlns:a16="http://schemas.microsoft.com/office/drawing/2014/main" val="20006"/>
                    </a:ext>
                  </a:extLst>
                </a:gridCol>
                <a:gridCol w="885825">
                  <a:extLst>
                    <a:ext uri="{9D8B030D-6E8A-4147-A177-3AD203B41FA5}">
                      <a16:colId xmlns:a16="http://schemas.microsoft.com/office/drawing/2014/main" val="20007"/>
                    </a:ext>
                  </a:extLst>
                </a:gridCol>
              </a:tblGrid>
              <a:tr h="417830">
                <a:tc>
                  <a:txBody>
                    <a:bodyPr/>
                    <a:lstStyle/>
                    <a:p>
                      <a:pPr marL="0" indent="0" algn="ctr">
                        <a:spcBef>
                          <a:spcPct val="0"/>
                        </a:spcBef>
                        <a:spcAft>
                          <a:spcPct val="0"/>
                        </a:spcAft>
                      </a:pPr>
                      <a:r>
                        <a:rPr lang="zh-CN" sz="1200" b="1">
                          <a:latin typeface="+mn-ea"/>
                        </a:rPr>
                        <a:t>工况</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zh-CN" sz="1200" b="1">
                          <a:latin typeface="+mn-ea"/>
                          <a:cs typeface="+mn-ea"/>
                        </a:rPr>
                        <a:t>初始</a:t>
                      </a:r>
                      <a:r>
                        <a:rPr lang="en-US" altLang="zh-CN" sz="1200" b="1">
                          <a:latin typeface="+mn-ea"/>
                          <a:cs typeface="+mn-ea"/>
                        </a:rPr>
                        <a:t>R1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zh-CN" sz="1200" b="1">
                          <a:latin typeface="+mn-ea"/>
                          <a:cs typeface="+mn-ea"/>
                        </a:rPr>
                        <a:t>初始</a:t>
                      </a:r>
                      <a:r>
                        <a:rPr lang="en-US" altLang="zh-CN" sz="1200" b="1">
                          <a:latin typeface="+mn-ea"/>
                          <a:cs typeface="+mn-ea"/>
                        </a:rPr>
                        <a:t>R2</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zh-CN" sz="1200" b="1">
                          <a:latin typeface="+mn-ea"/>
                          <a:cs typeface="+mn-ea"/>
                        </a:rPr>
                        <a:t>参与</a:t>
                      </a:r>
                      <a:r>
                        <a:rPr lang="en-US" altLang="zh-CN" sz="1200" b="1">
                          <a:latin typeface="+mn-ea"/>
                          <a:cs typeface="+mn-ea"/>
                        </a:rPr>
                        <a:t>R1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zh-CN" sz="1200" b="1">
                          <a:latin typeface="+mn-ea"/>
                          <a:cs typeface="+mn-ea"/>
                        </a:rPr>
                        <a:t>参与</a:t>
                      </a:r>
                      <a:r>
                        <a:rPr lang="en-US" altLang="zh-CN" sz="1200" b="1">
                          <a:latin typeface="+mn-ea"/>
                          <a:cs typeface="+mn-ea"/>
                        </a:rPr>
                        <a:t>R2</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zh-CN" sz="1200" b="1">
                          <a:latin typeface="+mn-ea"/>
                        </a:rPr>
                        <a:t>交联度</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zh-CN" sz="1200" b="1">
                          <a:latin typeface="+mn-ea"/>
                        </a:rPr>
                        <a:t>反应速率常数</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zh-CN" sz="1200" b="1">
                          <a:latin typeface="+mn-ea"/>
                          <a:cs typeface="+mn-ea"/>
                        </a:rPr>
                        <a:t>交联时间</a:t>
                      </a:r>
                      <a:r>
                        <a:rPr lang="en-US" altLang="zh-CN" sz="1200" b="1">
                          <a:latin typeface="+mn-ea"/>
                          <a:cs typeface="+mn-ea"/>
                        </a:rPr>
                        <a:t>(s)</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0"/>
                  </a:ext>
                </a:extLst>
              </a:tr>
              <a:tr h="417830">
                <a:tc>
                  <a:txBody>
                    <a:bodyPr/>
                    <a:lstStyle/>
                    <a:p>
                      <a:pPr marL="0" indent="0" algn="ctr">
                        <a:spcBef>
                          <a:spcPct val="0"/>
                        </a:spcBef>
                        <a:spcAft>
                          <a:spcPct val="0"/>
                        </a:spcAft>
                      </a:pPr>
                      <a:r>
                        <a:rPr lang="en-US" altLang="zh-CN" sz="1200" b="1">
                          <a:latin typeface="+mn-ea"/>
                          <a:cs typeface="+mn-lt"/>
                        </a:rPr>
                        <a:t>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cs typeface="+mn-lt"/>
                        </a:rPr>
                        <a:t>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cs typeface="+mn-lt"/>
                        </a:rPr>
                        <a:t>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cs typeface="+mn-lt"/>
                        </a:rPr>
                        <a:t>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cs typeface="+mn-lt"/>
                        </a:rPr>
                        <a:t>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cs typeface="+mn-lt"/>
                        </a:rPr>
                        <a:t>100%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cs typeface="+mn-lt"/>
                        </a:rPr>
                        <a:t>1.51788E+15</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cs typeface="+mn-lt"/>
                        </a:rPr>
                        <a:t>8.233E-11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417830">
                <a:tc>
                  <a:txBody>
                    <a:bodyPr/>
                    <a:lstStyle/>
                    <a:p>
                      <a:pPr marL="0" indent="0" algn="ctr">
                        <a:spcBef>
                          <a:spcPct val="0"/>
                        </a:spcBef>
                        <a:spcAft>
                          <a:spcPct val="0"/>
                        </a:spcAft>
                      </a:pPr>
                      <a:r>
                        <a:rPr lang="en-US" altLang="zh-CN" sz="1200" b="1">
                          <a:latin typeface="+mn-ea"/>
                          <a:cs typeface="+mn-lt"/>
                        </a:rPr>
                        <a:t>2</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cs typeface="+mn-lt"/>
                        </a:rPr>
                        <a:t>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cs typeface="+mn-lt"/>
                        </a:rPr>
                        <a:t>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cs typeface="+mn-lt"/>
                        </a:rPr>
                        <a:t>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cs typeface="+mn-lt"/>
                        </a:rPr>
                        <a:t>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cs typeface="+mn-lt"/>
                        </a:rPr>
                        <a:t>100%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cs typeface="+mn-lt"/>
                        </a:rPr>
                        <a:t>8.9281E-05</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cs typeface="+mn-lt"/>
                        </a:rPr>
                        <a:t>1.400E+09</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2"/>
                  </a:ext>
                </a:extLst>
              </a:tr>
              <a:tr h="417830">
                <a:tc>
                  <a:txBody>
                    <a:bodyPr/>
                    <a:lstStyle/>
                    <a:p>
                      <a:pPr marL="0" indent="0" algn="ctr">
                        <a:spcBef>
                          <a:spcPct val="0"/>
                        </a:spcBef>
                        <a:spcAft>
                          <a:spcPct val="0"/>
                        </a:spcAft>
                      </a:pPr>
                      <a:r>
                        <a:rPr lang="en-US" altLang="zh-CN" sz="1200" b="1">
                          <a:latin typeface="+mn-ea"/>
                          <a:cs typeface="+mn-lt"/>
                        </a:rPr>
                        <a:t>3</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cs typeface="+mn-lt"/>
                        </a:rPr>
                        <a:t>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cs typeface="+mn-lt"/>
                        </a:rPr>
                        <a:t>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cs typeface="+mn-lt"/>
                        </a:rPr>
                        <a:t>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cs typeface="+mn-lt"/>
                        </a:rPr>
                        <a:t>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cs typeface="+mn-lt"/>
                        </a:rPr>
                        <a:t>100%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cs typeface="+mn-lt"/>
                        </a:rPr>
                        <a:t>785373.6237</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cs typeface="+mn-lt"/>
                        </a:rPr>
                        <a:t>0.1592</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8" name="表格 7"/>
          <p:cNvGraphicFramePr/>
          <p:nvPr>
            <p:custDataLst>
              <p:tags r:id="rId2"/>
            </p:custDataLst>
          </p:nvPr>
        </p:nvGraphicFramePr>
        <p:xfrm>
          <a:off x="2597785" y="4573905"/>
          <a:ext cx="7112000" cy="1595120"/>
        </p:xfrm>
        <a:graphic>
          <a:graphicData uri="http://schemas.openxmlformats.org/drawingml/2006/table">
            <a:tbl>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gridCol w="889000">
                  <a:extLst>
                    <a:ext uri="{9D8B030D-6E8A-4147-A177-3AD203B41FA5}">
                      <a16:colId xmlns:a16="http://schemas.microsoft.com/office/drawing/2014/main" val="20003"/>
                    </a:ext>
                  </a:extLst>
                </a:gridCol>
                <a:gridCol w="889000">
                  <a:extLst>
                    <a:ext uri="{9D8B030D-6E8A-4147-A177-3AD203B41FA5}">
                      <a16:colId xmlns:a16="http://schemas.microsoft.com/office/drawing/2014/main" val="20004"/>
                    </a:ext>
                  </a:extLst>
                </a:gridCol>
                <a:gridCol w="889000">
                  <a:extLst>
                    <a:ext uri="{9D8B030D-6E8A-4147-A177-3AD203B41FA5}">
                      <a16:colId xmlns:a16="http://schemas.microsoft.com/office/drawing/2014/main" val="20005"/>
                    </a:ext>
                  </a:extLst>
                </a:gridCol>
                <a:gridCol w="889000">
                  <a:extLst>
                    <a:ext uri="{9D8B030D-6E8A-4147-A177-3AD203B41FA5}">
                      <a16:colId xmlns:a16="http://schemas.microsoft.com/office/drawing/2014/main" val="20006"/>
                    </a:ext>
                  </a:extLst>
                </a:gridCol>
                <a:gridCol w="889000">
                  <a:extLst>
                    <a:ext uri="{9D8B030D-6E8A-4147-A177-3AD203B41FA5}">
                      <a16:colId xmlns:a16="http://schemas.microsoft.com/office/drawing/2014/main" val="20007"/>
                    </a:ext>
                  </a:extLst>
                </a:gridCol>
              </a:tblGrid>
              <a:tr h="398780">
                <a:tc>
                  <a:txBody>
                    <a:bodyPr/>
                    <a:lstStyle/>
                    <a:p>
                      <a:pPr marL="0" indent="0" algn="ctr">
                        <a:spcBef>
                          <a:spcPct val="0"/>
                        </a:spcBef>
                        <a:spcAft>
                          <a:spcPct val="0"/>
                        </a:spcAft>
                      </a:pPr>
                      <a:r>
                        <a:rPr lang="zh-CN" sz="1200" b="1">
                          <a:latin typeface="+mn-ea"/>
                        </a:rPr>
                        <a:t>工况</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zh-CN" sz="1200" b="1">
                          <a:latin typeface="+mn-ea"/>
                          <a:cs typeface="+mn-ea"/>
                        </a:rPr>
                        <a:t>初始</a:t>
                      </a:r>
                      <a:r>
                        <a:rPr lang="en-US" altLang="zh-CN" sz="1200" b="1">
                          <a:latin typeface="+mn-ea"/>
                          <a:cs typeface="+mn-ea"/>
                        </a:rPr>
                        <a:t>R1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zh-CN" sz="1200" b="1">
                          <a:latin typeface="+mn-ea"/>
                          <a:cs typeface="+mn-ea"/>
                        </a:rPr>
                        <a:t>初始</a:t>
                      </a:r>
                      <a:r>
                        <a:rPr lang="en-US" altLang="zh-CN" sz="1200" b="1">
                          <a:latin typeface="+mn-ea"/>
                          <a:cs typeface="+mn-ea"/>
                        </a:rPr>
                        <a:t>R2</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zh-CN" sz="1200" b="1">
                          <a:latin typeface="+mn-ea"/>
                          <a:cs typeface="+mn-ea"/>
                        </a:rPr>
                        <a:t>参与</a:t>
                      </a:r>
                      <a:r>
                        <a:rPr lang="en-US" altLang="zh-CN" sz="1200" b="1">
                          <a:latin typeface="+mn-ea"/>
                          <a:cs typeface="+mn-ea"/>
                        </a:rPr>
                        <a:t>R1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zh-CN" sz="1200" b="1">
                          <a:latin typeface="+mn-ea"/>
                          <a:cs typeface="+mn-ea"/>
                        </a:rPr>
                        <a:t>参与</a:t>
                      </a:r>
                      <a:r>
                        <a:rPr lang="en-US" altLang="zh-CN" sz="1200" b="1">
                          <a:latin typeface="+mn-ea"/>
                          <a:cs typeface="+mn-ea"/>
                        </a:rPr>
                        <a:t>R2</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zh-CN" sz="1200" b="1">
                          <a:latin typeface="+mn-ea"/>
                        </a:rPr>
                        <a:t>交联度</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zh-CN" sz="1200" b="1">
                          <a:latin typeface="+mn-ea"/>
                        </a:rPr>
                        <a:t>反应速率常数</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zh-CN" sz="1200" b="1">
                          <a:latin typeface="+mn-ea"/>
                          <a:cs typeface="+mn-ea"/>
                        </a:rPr>
                        <a:t>交联时间</a:t>
                      </a:r>
                      <a:r>
                        <a:rPr lang="en-US" altLang="zh-CN" sz="1200" b="1">
                          <a:latin typeface="+mn-ea"/>
                          <a:cs typeface="+mn-ea"/>
                        </a:rPr>
                        <a:t>(s)</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0"/>
                  </a:ext>
                </a:extLst>
              </a:tr>
              <a:tr h="398780">
                <a:tc>
                  <a:txBody>
                    <a:bodyPr/>
                    <a:lstStyle/>
                    <a:p>
                      <a:pPr marL="0" indent="0" algn="ctr">
                        <a:spcBef>
                          <a:spcPct val="0"/>
                        </a:spcBef>
                        <a:spcAft>
                          <a:spcPct val="0"/>
                        </a:spcAft>
                      </a:pPr>
                      <a:r>
                        <a:rPr lang="en-US" altLang="zh-CN" sz="1200" b="1">
                          <a:latin typeface="+mn-ea"/>
                        </a:rPr>
                        <a:t>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rPr>
                        <a:t>10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rPr>
                        <a:t>10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rPr>
                        <a:t>7</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rPr>
                        <a:t>6</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rPr>
                        <a:t>64.70%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rPr>
                        <a:t>1.51788E+15</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rPr>
                        <a:t>9.88E-11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398780">
                <a:tc>
                  <a:txBody>
                    <a:bodyPr/>
                    <a:lstStyle/>
                    <a:p>
                      <a:pPr marL="0" indent="0" algn="ctr">
                        <a:spcBef>
                          <a:spcPct val="0"/>
                        </a:spcBef>
                        <a:spcAft>
                          <a:spcPct val="0"/>
                        </a:spcAft>
                      </a:pPr>
                      <a:r>
                        <a:rPr lang="en-US" altLang="zh-CN" sz="1200" b="1">
                          <a:latin typeface="+mn-ea"/>
                        </a:rPr>
                        <a:t>2</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rPr>
                        <a:t>10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rPr>
                        <a:t>17</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rPr>
                        <a:t>10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rPr>
                        <a:t>11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rPr>
                        <a:t>60.00%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rPr>
                        <a:t>8.9281E-05</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rPr>
                        <a:t>1.42E+9</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2"/>
                  </a:ext>
                </a:extLst>
              </a:tr>
              <a:tr h="398780">
                <a:tc>
                  <a:txBody>
                    <a:bodyPr/>
                    <a:lstStyle/>
                    <a:p>
                      <a:pPr marL="0" indent="0" algn="ctr">
                        <a:spcBef>
                          <a:spcPct val="0"/>
                        </a:spcBef>
                        <a:spcAft>
                          <a:spcPct val="0"/>
                        </a:spcAft>
                      </a:pPr>
                      <a:r>
                        <a:rPr lang="en-US" altLang="zh-CN" sz="1200" b="1">
                          <a:latin typeface="+mn-ea"/>
                        </a:rPr>
                        <a:t>3</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rPr>
                        <a:t>10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rPr>
                        <a:t>24</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rPr>
                        <a:t>10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rPr>
                        <a:t>13</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rPr>
                        <a:t>54.16%</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rPr>
                        <a:t>785373.6237</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b="1">
                          <a:latin typeface="+mn-ea"/>
                        </a:rPr>
                        <a:t>0.049</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9" name="文本框 8"/>
          <p:cNvSpPr txBox="1"/>
          <p:nvPr>
            <p:custDataLst>
              <p:tags r:id="rId3"/>
            </p:custDataLst>
          </p:nvPr>
        </p:nvSpPr>
        <p:spPr>
          <a:xfrm>
            <a:off x="2830830" y="1741805"/>
            <a:ext cx="5338445" cy="337185"/>
          </a:xfrm>
          <a:prstGeom prst="rect">
            <a:avLst/>
          </a:prstGeom>
        </p:spPr>
        <p:txBody>
          <a:bodyPr wrap="square">
            <a:spAutoFit/>
          </a:bodyPr>
          <a:lstStyle/>
          <a:p>
            <a:pPr marL="0" indent="0" algn="just" defTabSz="266700">
              <a:spcBef>
                <a:spcPct val="0"/>
              </a:spcBef>
              <a:spcAft>
                <a:spcPct val="0"/>
              </a:spcAft>
            </a:pPr>
            <a:r>
              <a:rPr lang="zh-CN" altLang="en-US" sz="1600" b="1">
                <a:latin typeface="+mn-ea"/>
                <a:cs typeface="+mn-ea"/>
              </a:rPr>
              <a:t>体系为</a:t>
            </a:r>
            <a:r>
              <a:rPr lang="en-US" altLang="zh-CN" sz="1600" b="1">
                <a:latin typeface="+mn-ea"/>
                <a:cs typeface="+mn-ea"/>
              </a:rPr>
              <a:t>50</a:t>
            </a:r>
            <a:r>
              <a:rPr lang="zh-CN" altLang="en-US" sz="1600" b="1">
                <a:latin typeface="+mn-ea"/>
                <a:cs typeface="+mn-ea"/>
              </a:rPr>
              <a:t>埃</a:t>
            </a:r>
            <a:r>
              <a:rPr lang="en-US" altLang="zh-CN" sz="1600" b="1">
                <a:latin typeface="+mn-ea"/>
                <a:cs typeface="+mn-ea"/>
              </a:rPr>
              <a:t>*50</a:t>
            </a:r>
            <a:r>
              <a:rPr lang="zh-CN" altLang="en-US" sz="1600" b="1">
                <a:latin typeface="+mn-ea"/>
                <a:cs typeface="+mn-ea"/>
              </a:rPr>
              <a:t>埃</a:t>
            </a:r>
            <a:r>
              <a:rPr lang="en-US" altLang="zh-CN" sz="1600" b="1">
                <a:latin typeface="+mn-ea"/>
                <a:cs typeface="+mn-ea"/>
              </a:rPr>
              <a:t>*50</a:t>
            </a:r>
            <a:r>
              <a:rPr lang="zh-CN" altLang="en-US" sz="1600" b="1">
                <a:latin typeface="+mn-ea"/>
                <a:cs typeface="+mn-ea"/>
              </a:rPr>
              <a:t>埃</a:t>
            </a:r>
          </a:p>
        </p:txBody>
      </p:sp>
      <p:sp>
        <p:nvSpPr>
          <p:cNvPr id="10" name="文本框 9"/>
          <p:cNvSpPr txBox="1"/>
          <p:nvPr>
            <p:custDataLst>
              <p:tags r:id="rId4"/>
            </p:custDataLst>
          </p:nvPr>
        </p:nvSpPr>
        <p:spPr>
          <a:xfrm>
            <a:off x="2720340" y="4187190"/>
            <a:ext cx="5338445" cy="337185"/>
          </a:xfrm>
          <a:prstGeom prst="rect">
            <a:avLst/>
          </a:prstGeom>
        </p:spPr>
        <p:txBody>
          <a:bodyPr wrap="square">
            <a:spAutoFit/>
          </a:bodyPr>
          <a:lstStyle/>
          <a:p>
            <a:pPr marL="0" indent="0" algn="just" defTabSz="266700">
              <a:spcBef>
                <a:spcPct val="0"/>
              </a:spcBef>
              <a:spcAft>
                <a:spcPct val="0"/>
              </a:spcAft>
            </a:pPr>
            <a:r>
              <a:rPr lang="zh-CN" altLang="en-US" sz="1600" b="1">
                <a:latin typeface="+mn-ea"/>
                <a:cs typeface="+mn-ea"/>
              </a:rPr>
              <a:t>体系为</a:t>
            </a:r>
            <a:r>
              <a:rPr lang="en-US" altLang="zh-CN" sz="1600" b="1">
                <a:latin typeface="+mn-ea"/>
                <a:cs typeface="+mn-ea"/>
              </a:rPr>
              <a:t>100</a:t>
            </a:r>
            <a:r>
              <a:rPr lang="zh-CN" altLang="en-US" sz="1600" b="1">
                <a:latin typeface="+mn-ea"/>
                <a:cs typeface="+mn-ea"/>
              </a:rPr>
              <a:t>埃</a:t>
            </a:r>
            <a:r>
              <a:rPr lang="en-US" altLang="zh-CN" sz="1600" b="1">
                <a:latin typeface="+mn-ea"/>
                <a:cs typeface="+mn-ea"/>
              </a:rPr>
              <a:t>*100</a:t>
            </a:r>
            <a:r>
              <a:rPr lang="zh-CN" altLang="en-US" sz="1600" b="1">
                <a:latin typeface="+mn-ea"/>
                <a:cs typeface="+mn-ea"/>
              </a:rPr>
              <a:t>埃</a:t>
            </a:r>
            <a:r>
              <a:rPr lang="en-US" altLang="zh-CN" sz="1600" b="1">
                <a:latin typeface="+mn-ea"/>
                <a:cs typeface="+mn-ea"/>
              </a:rPr>
              <a:t>*100</a:t>
            </a:r>
            <a:r>
              <a:rPr lang="zh-CN" altLang="en-US" sz="1600" b="1">
                <a:latin typeface="+mn-ea"/>
                <a:cs typeface="+mn-ea"/>
              </a:rPr>
              <a:t>埃</a:t>
            </a:r>
          </a:p>
        </p:txBody>
      </p:sp>
      <p:sp>
        <p:nvSpPr>
          <p:cNvPr id="11" name="文本框 10"/>
          <p:cNvSpPr txBox="1"/>
          <p:nvPr>
            <p:custDataLst>
              <p:tags r:id="rId5"/>
            </p:custDataLst>
          </p:nvPr>
        </p:nvSpPr>
        <p:spPr>
          <a:xfrm>
            <a:off x="2431415" y="3818890"/>
            <a:ext cx="6406515" cy="368300"/>
          </a:xfrm>
          <a:prstGeom prst="rect">
            <a:avLst/>
          </a:prstGeom>
          <a:noFill/>
        </p:spPr>
        <p:txBody>
          <a:bodyPr wrap="square" rtlCol="0" anchor="t">
            <a:spAutoFit/>
          </a:bodyPr>
          <a:lstStyle/>
          <a:p>
            <a:pPr marL="342900" indent="-342900">
              <a:buFont typeface="Wingdings" panose="05000000000000000000" pitchFamily="2" charset="2"/>
              <a:buChar char="Ø"/>
            </a:pPr>
            <a:r>
              <a:rPr lang="en-US" altLang="zh-CN" b="1">
                <a:solidFill>
                  <a:schemeClr val="tx1">
                    <a:lumMod val="50000"/>
                  </a:schemeClr>
                </a:solidFill>
                <a:latin typeface="+mn-ea"/>
                <a:cs typeface="+mn-ea"/>
                <a:sym typeface="+mn-ea"/>
              </a:rPr>
              <a:t>DGEBA</a:t>
            </a:r>
            <a:r>
              <a:rPr lang="zh-CN" altLang="en-US" b="1">
                <a:solidFill>
                  <a:schemeClr val="tx1">
                    <a:lumMod val="50000"/>
                  </a:schemeClr>
                </a:solidFill>
                <a:latin typeface="+mn-ea"/>
                <a:cs typeface="+mn-ea"/>
                <a:sym typeface="+mn-ea"/>
              </a:rPr>
              <a:t>：固化剂（</a:t>
            </a:r>
            <a:r>
              <a:rPr lang="en-US" altLang="zh-CN" b="1">
                <a:solidFill>
                  <a:schemeClr val="tx1">
                    <a:lumMod val="50000"/>
                  </a:schemeClr>
                </a:solidFill>
                <a:latin typeface="+mn-ea"/>
                <a:cs typeface="+mn-ea"/>
                <a:sym typeface="+mn-ea"/>
              </a:rPr>
              <a:t>10</a:t>
            </a:r>
            <a:r>
              <a:rPr lang="zh-CN" altLang="en-US" b="1">
                <a:solidFill>
                  <a:schemeClr val="tx1">
                    <a:lumMod val="50000"/>
                  </a:schemeClr>
                </a:solidFill>
                <a:latin typeface="+mn-ea"/>
                <a:cs typeface="+mn-ea"/>
                <a:sym typeface="+mn-ea"/>
              </a:rPr>
              <a:t>：</a:t>
            </a:r>
            <a:r>
              <a:rPr lang="en-US" altLang="zh-CN" b="1">
                <a:solidFill>
                  <a:schemeClr val="tx1">
                    <a:lumMod val="50000"/>
                  </a:schemeClr>
                </a:solidFill>
                <a:latin typeface="+mn-ea"/>
                <a:cs typeface="+mn-ea"/>
                <a:sym typeface="+mn-ea"/>
              </a:rPr>
              <a:t>x</a:t>
            </a:r>
            <a:r>
              <a:rPr lang="zh-CN" altLang="en-US" b="1">
                <a:solidFill>
                  <a:schemeClr val="tx1">
                    <a:lumMod val="50000"/>
                  </a:schemeClr>
                </a:solidFill>
                <a:latin typeface="+mn-ea"/>
                <a:cs typeface="+mn-ea"/>
                <a:sym typeface="+mn-ea"/>
              </a:rPr>
              <a:t>）</a:t>
            </a:r>
          </a:p>
        </p:txBody>
      </p:sp>
      <p:sp>
        <p:nvSpPr>
          <p:cNvPr id="12" name="文本框 11"/>
          <p:cNvSpPr txBox="1"/>
          <p:nvPr>
            <p:custDataLst>
              <p:tags r:id="rId6"/>
            </p:custDataLst>
          </p:nvPr>
        </p:nvSpPr>
        <p:spPr>
          <a:xfrm>
            <a:off x="676275" y="1373505"/>
            <a:ext cx="6096000" cy="368300"/>
          </a:xfrm>
          <a:prstGeom prst="rect">
            <a:avLst/>
          </a:prstGeom>
          <a:noFill/>
        </p:spPr>
        <p:txBody>
          <a:bodyPr wrap="square" rtlCol="0" anchor="t">
            <a:spAutoFit/>
          </a:bodyPr>
          <a:lstStyle/>
          <a:p>
            <a:pPr marL="2171700" lvl="4" indent="-342900">
              <a:buFont typeface="Wingdings" panose="05000000000000000000" pitchFamily="2" charset="2"/>
              <a:buChar char="Ø"/>
            </a:pPr>
            <a:r>
              <a:rPr lang="en-US" altLang="zh-CN" b="1">
                <a:latin typeface="+mn-ea"/>
                <a:cs typeface="+mn-ea"/>
                <a:sym typeface="+mn-ea"/>
              </a:rPr>
              <a:t>DGEBA</a:t>
            </a:r>
            <a:r>
              <a:rPr lang="zh-CN" altLang="en-US" b="1">
                <a:latin typeface="+mn-ea"/>
                <a:cs typeface="+mn-ea"/>
                <a:sym typeface="+mn-ea"/>
              </a:rPr>
              <a:t>：固化剂（</a:t>
            </a:r>
            <a:r>
              <a:rPr lang="en-US" altLang="zh-CN" b="1">
                <a:latin typeface="+mn-ea"/>
                <a:cs typeface="+mn-ea"/>
                <a:sym typeface="+mn-ea"/>
              </a:rPr>
              <a:t>1</a:t>
            </a:r>
            <a:r>
              <a:rPr lang="zh-CN" altLang="en-US" b="1">
                <a:latin typeface="+mn-ea"/>
                <a:cs typeface="+mn-ea"/>
                <a:sym typeface="+mn-ea"/>
              </a:rPr>
              <a:t>：</a:t>
            </a:r>
            <a:r>
              <a:rPr lang="en-US" altLang="zh-CN" b="1">
                <a:latin typeface="+mn-ea"/>
                <a:cs typeface="+mn-ea"/>
                <a:sym typeface="+mn-ea"/>
              </a:rPr>
              <a:t>1</a:t>
            </a:r>
            <a:r>
              <a:rPr lang="zh-CN" altLang="en-US" b="1">
                <a:latin typeface="+mn-ea"/>
                <a:cs typeface="+mn-ea"/>
                <a:sym typeface="+mn-ea"/>
              </a:rPr>
              <a:t>）</a:t>
            </a:r>
          </a:p>
        </p:txBody>
      </p:sp>
    </p:spTree>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AE70B2-8BF9-45C0-BB95-33D1B9D3A854}" type="slidenum">
              <a:rPr lang="zh-CN" altLang="en-US" smtClean="0"/>
              <a:t>31</a:t>
            </a:fld>
            <a:endParaRPr lang="zh-CN" altLang="en-US"/>
          </a:p>
        </p:txBody>
      </p:sp>
      <p:grpSp>
        <p:nvGrpSpPr>
          <p:cNvPr id="2" name="组合 1"/>
          <p:cNvGrpSpPr/>
          <p:nvPr/>
        </p:nvGrpSpPr>
        <p:grpSpPr>
          <a:xfrm>
            <a:off x="335361" y="116633"/>
            <a:ext cx="629872" cy="612768"/>
            <a:chOff x="3070727" y="196457"/>
            <a:chExt cx="692047" cy="673255"/>
          </a:xfrm>
          <a:solidFill>
            <a:schemeClr val="accent1">
              <a:lumMod val="75000"/>
            </a:schemeClr>
          </a:solidFill>
        </p:grpSpPr>
        <p:sp>
          <p:nvSpPr>
            <p:cNvPr id="3" name="平行四边形 2"/>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4" name="直接连接符 13"/>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p>
        </p:txBody>
      </p:sp>
      <p:sp>
        <p:nvSpPr>
          <p:cNvPr id="60" name="圆角矩形 6"/>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框 15"/>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rPr>
              <a:t>模拟进展</a:t>
            </a:r>
            <a:endParaRPr kumimoji="0" lang="zh-CN" altLang="en-US" sz="200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7" name="内容占位符 16"/>
          <p:cNvPicPr>
            <a:picLocks noGrp="1" noChangeAspect="1"/>
          </p:cNvPicPr>
          <p:nvPr>
            <p:ph idx="1"/>
          </p:nvPr>
        </p:nvPicPr>
        <p:blipFill>
          <a:blip r:embed="rId12"/>
          <a:stretch>
            <a:fillRect/>
          </a:stretch>
        </p:blipFill>
        <p:spPr>
          <a:xfrm>
            <a:off x="9093835" y="80645"/>
            <a:ext cx="2741930" cy="648970"/>
          </a:xfrm>
          <a:prstGeom prst="rect">
            <a:avLst/>
          </a:prstGeom>
        </p:spPr>
      </p:pic>
      <p:sp>
        <p:nvSpPr>
          <p:cNvPr id="7" name="文本框 6"/>
          <p:cNvSpPr txBox="1"/>
          <p:nvPr/>
        </p:nvSpPr>
        <p:spPr>
          <a:xfrm>
            <a:off x="509905" y="867410"/>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mj-ea"/>
              <a:ea typeface="+mj-ea"/>
              <a:sym typeface="+mn-ea"/>
            </a:endParaRPr>
          </a:p>
        </p:txBody>
      </p:sp>
      <p:sp>
        <p:nvSpPr>
          <p:cNvPr id="6" name="文本框 5"/>
          <p:cNvSpPr txBox="1"/>
          <p:nvPr/>
        </p:nvSpPr>
        <p:spPr>
          <a:xfrm>
            <a:off x="676275" y="991235"/>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r>
              <a:rPr lang="zh-CN" altLang="en-US" b="1">
                <a:solidFill>
                  <a:schemeClr val="tx1">
                    <a:lumMod val="50000"/>
                  </a:schemeClr>
                </a:solidFill>
                <a:latin typeface="+mj-ea"/>
                <a:ea typeface="+mj-ea"/>
                <a:sym typeface="+mn-ea"/>
              </a:rPr>
              <a:t>交联体系含水结构</a:t>
            </a:r>
          </a:p>
        </p:txBody>
      </p:sp>
      <p:pic>
        <p:nvPicPr>
          <p:cNvPr id="5" name="图片 21" descr="2"/>
          <p:cNvPicPr>
            <a:picLocks noChangeAspect="1"/>
          </p:cNvPicPr>
          <p:nvPr>
            <p:custDataLst>
              <p:tags r:id="rId1"/>
            </p:custDataLst>
          </p:nvPr>
        </p:nvPicPr>
        <p:blipFill>
          <a:blip r:embed="rId13"/>
          <a:stretch>
            <a:fillRect/>
          </a:stretch>
        </p:blipFill>
        <p:spPr>
          <a:xfrm>
            <a:off x="6513513" y="1404620"/>
            <a:ext cx="2639695" cy="1979930"/>
          </a:xfrm>
          <a:prstGeom prst="rect">
            <a:avLst/>
          </a:prstGeom>
        </p:spPr>
      </p:pic>
      <p:pic>
        <p:nvPicPr>
          <p:cNvPr id="8" name="图片 17" descr="0"/>
          <p:cNvPicPr>
            <a:picLocks noChangeAspect="1"/>
          </p:cNvPicPr>
          <p:nvPr>
            <p:custDataLst>
              <p:tags r:id="rId2"/>
            </p:custDataLst>
          </p:nvPr>
        </p:nvPicPr>
        <p:blipFill>
          <a:blip r:embed="rId14"/>
          <a:stretch>
            <a:fillRect/>
          </a:stretch>
        </p:blipFill>
        <p:spPr>
          <a:xfrm>
            <a:off x="9672955" y="1506220"/>
            <a:ext cx="2576830" cy="1932940"/>
          </a:xfrm>
          <a:prstGeom prst="rect">
            <a:avLst/>
          </a:prstGeom>
        </p:spPr>
      </p:pic>
      <p:pic>
        <p:nvPicPr>
          <p:cNvPr id="22" name="图片 22" descr="4"/>
          <p:cNvPicPr>
            <a:picLocks noChangeAspect="1"/>
          </p:cNvPicPr>
          <p:nvPr>
            <p:custDataLst>
              <p:tags r:id="rId3"/>
            </p:custDataLst>
          </p:nvPr>
        </p:nvPicPr>
        <p:blipFill>
          <a:blip r:embed="rId15"/>
          <a:stretch>
            <a:fillRect/>
          </a:stretch>
        </p:blipFill>
        <p:spPr>
          <a:xfrm>
            <a:off x="6513513" y="4163060"/>
            <a:ext cx="2639695" cy="1979930"/>
          </a:xfrm>
          <a:prstGeom prst="rect">
            <a:avLst/>
          </a:prstGeom>
        </p:spPr>
      </p:pic>
      <p:pic>
        <p:nvPicPr>
          <p:cNvPr id="23" name="图片 23" descr="8"/>
          <p:cNvPicPr>
            <a:picLocks noChangeAspect="1"/>
          </p:cNvPicPr>
          <p:nvPr>
            <p:custDataLst>
              <p:tags r:id="rId4"/>
            </p:custDataLst>
          </p:nvPr>
        </p:nvPicPr>
        <p:blipFill>
          <a:blip r:embed="rId16"/>
          <a:stretch>
            <a:fillRect/>
          </a:stretch>
        </p:blipFill>
        <p:spPr>
          <a:xfrm>
            <a:off x="9672955" y="4181475"/>
            <a:ext cx="2607310" cy="1955800"/>
          </a:xfrm>
          <a:prstGeom prst="rect">
            <a:avLst/>
          </a:prstGeom>
        </p:spPr>
      </p:pic>
      <p:sp>
        <p:nvSpPr>
          <p:cNvPr id="9" name="文本框 8"/>
          <p:cNvSpPr txBox="1"/>
          <p:nvPr>
            <p:custDataLst>
              <p:tags r:id="rId5"/>
            </p:custDataLst>
          </p:nvPr>
        </p:nvSpPr>
        <p:spPr>
          <a:xfrm>
            <a:off x="7074535" y="3439160"/>
            <a:ext cx="1710055" cy="337185"/>
          </a:xfrm>
          <a:prstGeom prst="rect">
            <a:avLst/>
          </a:prstGeom>
        </p:spPr>
        <p:txBody>
          <a:bodyPr wrap="square">
            <a:spAutoFit/>
          </a:bodyPr>
          <a:lstStyle/>
          <a:p>
            <a:pPr marL="0" indent="0" algn="just" defTabSz="266700">
              <a:spcBef>
                <a:spcPct val="0"/>
              </a:spcBef>
              <a:spcAft>
                <a:spcPct val="0"/>
              </a:spcAft>
            </a:pPr>
            <a:r>
              <a:rPr lang="zh-CN" altLang="en-US" sz="1600" b="1">
                <a:latin typeface="宋体" panose="02010600030101010101" pitchFamily="2" charset="-122"/>
                <a:ea typeface="宋体" panose="02010600030101010101" pitchFamily="2" charset="-122"/>
              </a:rPr>
              <a:t>图</a:t>
            </a:r>
            <a:r>
              <a:rPr lang="en-US" altLang="zh-CN" sz="1600" b="1">
                <a:latin typeface="Times New Roman" panose="02020603050405020304"/>
                <a:ea typeface="宋体" panose="02010600030101010101" pitchFamily="2" charset="-122"/>
              </a:rPr>
              <a:t>6 </a:t>
            </a:r>
            <a:r>
              <a:rPr lang="zh-CN" altLang="en-US" sz="1600" b="1">
                <a:latin typeface="宋体" panose="02010600030101010101" pitchFamily="2" charset="-122"/>
                <a:ea typeface="宋体" panose="02010600030101010101" pitchFamily="2" charset="-122"/>
              </a:rPr>
              <a:t>含水率</a:t>
            </a:r>
            <a:r>
              <a:rPr lang="en-US" altLang="zh-CN" sz="1600" b="1">
                <a:latin typeface="Times New Roman" panose="02020603050405020304"/>
                <a:ea typeface="Times New Roman" panose="02020603050405020304"/>
              </a:rPr>
              <a:t>0%wt</a:t>
            </a:r>
          </a:p>
        </p:txBody>
      </p:sp>
      <p:sp>
        <p:nvSpPr>
          <p:cNvPr id="10" name="文本框 9"/>
          <p:cNvSpPr txBox="1"/>
          <p:nvPr>
            <p:custDataLst>
              <p:tags r:id="rId6"/>
            </p:custDataLst>
          </p:nvPr>
        </p:nvSpPr>
        <p:spPr>
          <a:xfrm>
            <a:off x="9672955" y="3439160"/>
            <a:ext cx="2251075" cy="337185"/>
          </a:xfrm>
          <a:prstGeom prst="rect">
            <a:avLst/>
          </a:prstGeom>
        </p:spPr>
        <p:txBody>
          <a:bodyPr wrap="square">
            <a:spAutoFit/>
          </a:bodyPr>
          <a:lstStyle/>
          <a:p>
            <a:pPr marL="266700" indent="266700" algn="just" defTabSz="266700">
              <a:spcBef>
                <a:spcPct val="0"/>
              </a:spcBef>
              <a:spcAft>
                <a:spcPct val="0"/>
              </a:spcAft>
            </a:pPr>
            <a:r>
              <a:rPr lang="en-US" altLang="zh-CN" sz="1600" b="1">
                <a:latin typeface="Times New Roman" panose="02020603050405020304"/>
                <a:ea typeface="Times New Roman" panose="02020603050405020304"/>
              </a:rPr>
              <a:t>图7 含水率2%wt</a:t>
            </a:r>
          </a:p>
        </p:txBody>
      </p:sp>
      <p:sp>
        <p:nvSpPr>
          <p:cNvPr id="11" name="文本框 10"/>
          <p:cNvSpPr txBox="1"/>
          <p:nvPr>
            <p:custDataLst>
              <p:tags r:id="rId7"/>
            </p:custDataLst>
          </p:nvPr>
        </p:nvSpPr>
        <p:spPr>
          <a:xfrm>
            <a:off x="6513830" y="5995670"/>
            <a:ext cx="2251075" cy="337185"/>
          </a:xfrm>
          <a:prstGeom prst="rect">
            <a:avLst/>
          </a:prstGeom>
        </p:spPr>
        <p:txBody>
          <a:bodyPr wrap="square">
            <a:spAutoFit/>
          </a:bodyPr>
          <a:lstStyle/>
          <a:p>
            <a:pPr marL="266700" indent="266700" algn="just" defTabSz="266700">
              <a:spcBef>
                <a:spcPct val="0"/>
              </a:spcBef>
              <a:spcAft>
                <a:spcPct val="0"/>
              </a:spcAft>
            </a:pPr>
            <a:r>
              <a:rPr lang="en-US" altLang="zh-CN" sz="1600" b="1">
                <a:latin typeface="Times New Roman" panose="02020603050405020304"/>
                <a:ea typeface="Times New Roman" panose="02020603050405020304"/>
              </a:rPr>
              <a:t>图8 含水率4%wt</a:t>
            </a:r>
          </a:p>
        </p:txBody>
      </p:sp>
      <p:sp>
        <p:nvSpPr>
          <p:cNvPr id="12" name="文本框 11"/>
          <p:cNvSpPr txBox="1"/>
          <p:nvPr>
            <p:custDataLst>
              <p:tags r:id="rId8"/>
            </p:custDataLst>
          </p:nvPr>
        </p:nvSpPr>
        <p:spPr>
          <a:xfrm>
            <a:off x="9598660" y="5995670"/>
            <a:ext cx="2251075" cy="337185"/>
          </a:xfrm>
          <a:prstGeom prst="rect">
            <a:avLst/>
          </a:prstGeom>
        </p:spPr>
        <p:txBody>
          <a:bodyPr wrap="square">
            <a:spAutoFit/>
          </a:bodyPr>
          <a:lstStyle/>
          <a:p>
            <a:pPr marL="266700" indent="266700" algn="just" defTabSz="266700">
              <a:spcBef>
                <a:spcPct val="0"/>
              </a:spcBef>
              <a:spcAft>
                <a:spcPct val="0"/>
              </a:spcAft>
            </a:pPr>
            <a:r>
              <a:rPr lang="en-US" altLang="zh-CN" sz="1600" b="1">
                <a:latin typeface="Times New Roman" panose="02020603050405020304"/>
                <a:ea typeface="Times New Roman" panose="02020603050405020304"/>
              </a:rPr>
              <a:t>图9 含水率8%wt</a:t>
            </a:r>
          </a:p>
        </p:txBody>
      </p:sp>
      <p:graphicFrame>
        <p:nvGraphicFramePr>
          <p:cNvPr id="18" name="表格 17"/>
          <p:cNvGraphicFramePr/>
          <p:nvPr>
            <p:custDataLst>
              <p:tags r:id="rId9"/>
            </p:custDataLst>
          </p:nvPr>
        </p:nvGraphicFramePr>
        <p:xfrm>
          <a:off x="753745" y="3533140"/>
          <a:ext cx="5559425" cy="3082290"/>
        </p:xfrm>
        <a:graphic>
          <a:graphicData uri="http://schemas.openxmlformats.org/drawingml/2006/table">
            <a:tbl>
              <a:tblPr/>
              <a:tblGrid>
                <a:gridCol w="481965">
                  <a:extLst>
                    <a:ext uri="{9D8B030D-6E8A-4147-A177-3AD203B41FA5}">
                      <a16:colId xmlns:a16="http://schemas.microsoft.com/office/drawing/2014/main" val="20000"/>
                    </a:ext>
                  </a:extLst>
                </a:gridCol>
                <a:gridCol w="704850">
                  <a:extLst>
                    <a:ext uri="{9D8B030D-6E8A-4147-A177-3AD203B41FA5}">
                      <a16:colId xmlns:a16="http://schemas.microsoft.com/office/drawing/2014/main" val="20001"/>
                    </a:ext>
                  </a:extLst>
                </a:gridCol>
                <a:gridCol w="704215">
                  <a:extLst>
                    <a:ext uri="{9D8B030D-6E8A-4147-A177-3AD203B41FA5}">
                      <a16:colId xmlns:a16="http://schemas.microsoft.com/office/drawing/2014/main" val="20002"/>
                    </a:ext>
                  </a:extLst>
                </a:gridCol>
                <a:gridCol w="550545">
                  <a:extLst>
                    <a:ext uri="{9D8B030D-6E8A-4147-A177-3AD203B41FA5}">
                      <a16:colId xmlns:a16="http://schemas.microsoft.com/office/drawing/2014/main" val="20003"/>
                    </a:ext>
                  </a:extLst>
                </a:gridCol>
                <a:gridCol w="703580">
                  <a:extLst>
                    <a:ext uri="{9D8B030D-6E8A-4147-A177-3AD203B41FA5}">
                      <a16:colId xmlns:a16="http://schemas.microsoft.com/office/drawing/2014/main" val="20004"/>
                    </a:ext>
                  </a:extLst>
                </a:gridCol>
                <a:gridCol w="596900">
                  <a:extLst>
                    <a:ext uri="{9D8B030D-6E8A-4147-A177-3AD203B41FA5}">
                      <a16:colId xmlns:a16="http://schemas.microsoft.com/office/drawing/2014/main" val="20005"/>
                    </a:ext>
                  </a:extLst>
                </a:gridCol>
                <a:gridCol w="472440">
                  <a:extLst>
                    <a:ext uri="{9D8B030D-6E8A-4147-A177-3AD203B41FA5}">
                      <a16:colId xmlns:a16="http://schemas.microsoft.com/office/drawing/2014/main" val="20006"/>
                    </a:ext>
                  </a:extLst>
                </a:gridCol>
                <a:gridCol w="448310">
                  <a:extLst>
                    <a:ext uri="{9D8B030D-6E8A-4147-A177-3AD203B41FA5}">
                      <a16:colId xmlns:a16="http://schemas.microsoft.com/office/drawing/2014/main" val="20007"/>
                    </a:ext>
                  </a:extLst>
                </a:gridCol>
                <a:gridCol w="448310">
                  <a:extLst>
                    <a:ext uri="{9D8B030D-6E8A-4147-A177-3AD203B41FA5}">
                      <a16:colId xmlns:a16="http://schemas.microsoft.com/office/drawing/2014/main" val="20008"/>
                    </a:ext>
                  </a:extLst>
                </a:gridCol>
                <a:gridCol w="448310">
                  <a:extLst>
                    <a:ext uri="{9D8B030D-6E8A-4147-A177-3AD203B41FA5}">
                      <a16:colId xmlns:a16="http://schemas.microsoft.com/office/drawing/2014/main" val="20009"/>
                    </a:ext>
                  </a:extLst>
                </a:gridCol>
              </a:tblGrid>
              <a:tr h="276860">
                <a:tc>
                  <a:txBody>
                    <a:bodyPr/>
                    <a:lstStyle/>
                    <a:p>
                      <a:pPr marL="0" indent="0" algn="ctr">
                        <a:spcBef>
                          <a:spcPct val="0"/>
                        </a:spcBef>
                        <a:spcAft>
                          <a:spcPct val="0"/>
                        </a:spcAft>
                      </a:pPr>
                      <a:r>
                        <a:rPr lang="zh-CN" sz="1100" b="1">
                          <a:solidFill>
                            <a:srgbClr val="000000"/>
                          </a:solidFill>
                          <a:ea typeface="宋体" panose="02010600030101010101" pitchFamily="2" charset="-122"/>
                        </a:rPr>
                        <a:t>工况</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A</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T33</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PTH</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PEA</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DABCO</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2%</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4%</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8%</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0"/>
                  </a:ext>
                </a:extLst>
              </a:tr>
              <a:tr h="1008380">
                <a:tc>
                  <a:txBody>
                    <a:bodyPr/>
                    <a:lstStyle/>
                    <a:p>
                      <a:pPr marL="0" indent="0" algn="ctr">
                        <a:spcBef>
                          <a:spcPct val="0"/>
                        </a:spcBef>
                        <a:spcAft>
                          <a:spcPct val="0"/>
                        </a:spcAft>
                      </a:pPr>
                      <a:r>
                        <a:rPr lang="en-US" altLang="zh-CN" sz="1100" b="1">
                          <a:solidFill>
                            <a:srgbClr val="000000"/>
                          </a:solidFill>
                          <a:ea typeface="宋体" panose="02010600030101010101" pitchFamily="2" charset="-122"/>
                          <a:cs typeface="+mn-lt"/>
                        </a:rPr>
                        <a:t> </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zh-CN" sz="1100" b="1">
                          <a:ea typeface="宋体" panose="02010600030101010101" pitchFamily="2" charset="-122"/>
                          <a:cs typeface="+mn-lt"/>
                        </a:rPr>
                        <a:t>树脂材料</a:t>
                      </a:r>
                      <a:r>
                        <a:rPr lang="en-US" altLang="zh-CN" sz="1100" b="1">
                          <a:ea typeface="Calibri" panose="020F0502020204030204"/>
                          <a:cs typeface="+mn-lt"/>
                        </a:rPr>
                        <a:t>A</a:t>
                      </a:r>
                    </a:p>
                    <a:p>
                      <a:pPr marL="0" indent="0" algn="ctr">
                        <a:spcBef>
                          <a:spcPct val="0"/>
                        </a:spcBef>
                        <a:spcAft>
                          <a:spcPct val="0"/>
                        </a:spcAft>
                      </a:pPr>
                      <a:r>
                        <a:rPr lang="en-US" altLang="zh-CN" sz="1100" b="1">
                          <a:ea typeface="Calibri" panose="020F0502020204030204"/>
                          <a:cs typeface="+mn-lt"/>
                        </a:rPr>
                        <a:t>C</a:t>
                      </a:r>
                      <a:r>
                        <a:rPr lang="en-US" altLang="zh-CN" sz="1100" b="1" baseline="-25000">
                          <a:ea typeface="Calibri" panose="020F0502020204030204"/>
                          <a:cs typeface="+mn-lt"/>
                        </a:rPr>
                        <a:t>90</a:t>
                      </a:r>
                      <a:r>
                        <a:rPr lang="en-US" altLang="zh-CN" sz="1100" b="1">
                          <a:ea typeface="Calibri" panose="020F0502020204030204"/>
                          <a:cs typeface="+mn-lt"/>
                        </a:rPr>
                        <a:t>H</a:t>
                      </a:r>
                      <a:r>
                        <a:rPr lang="en-US" altLang="zh-CN" sz="1100" b="1" baseline="-25000">
                          <a:ea typeface="Calibri" panose="020F0502020204030204"/>
                          <a:cs typeface="+mn-lt"/>
                        </a:rPr>
                        <a:t>114</a:t>
                      </a:r>
                      <a:r>
                        <a:rPr lang="en-US" altLang="zh-CN" sz="1100" b="1">
                          <a:ea typeface="Calibri" panose="020F0502020204030204"/>
                          <a:cs typeface="+mn-lt"/>
                        </a:rPr>
                        <a:t>O</a:t>
                      </a:r>
                      <a:r>
                        <a:rPr lang="en-US" altLang="zh-CN" sz="1100" b="1" baseline="-25000">
                          <a:ea typeface="Calibri" panose="020F0502020204030204"/>
                          <a:cs typeface="+mn-lt"/>
                        </a:rPr>
                        <a:t>19</a:t>
                      </a:r>
                      <a:endParaRPr lang="en-US" altLang="zh-CN" sz="1100" b="1" baseline="-25000">
                        <a:solidFill>
                          <a:srgbClr val="000000"/>
                        </a:solidFill>
                        <a:ea typeface="Calibri" panose="020F0502020204030204"/>
                        <a:cs typeface="+mn-lt"/>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ea typeface="Calibri" panose="020F0502020204030204"/>
                          <a:cs typeface="+mn-lt"/>
                        </a:rPr>
                        <a:t>T33</a:t>
                      </a:r>
                    </a:p>
                    <a:p>
                      <a:pPr marL="0" indent="0" algn="ctr">
                        <a:spcBef>
                          <a:spcPct val="0"/>
                        </a:spcBef>
                        <a:spcAft>
                          <a:spcPct val="0"/>
                        </a:spcAft>
                      </a:pPr>
                      <a:r>
                        <a:rPr lang="en-US" altLang="zh-CN" sz="1100" b="1">
                          <a:ea typeface="Calibri" panose="020F0502020204030204"/>
                          <a:cs typeface="+mn-lt"/>
                        </a:rPr>
                        <a:t>C</a:t>
                      </a:r>
                      <a:r>
                        <a:rPr lang="en-US" altLang="zh-CN" sz="1100" b="1" baseline="-25000">
                          <a:ea typeface="Calibri" panose="020F0502020204030204"/>
                          <a:cs typeface="+mn-lt"/>
                        </a:rPr>
                        <a:t>30</a:t>
                      </a:r>
                      <a:r>
                        <a:rPr lang="en-US" altLang="zh-CN" sz="1100" b="1">
                          <a:ea typeface="Calibri" panose="020F0502020204030204"/>
                          <a:cs typeface="+mn-lt"/>
                        </a:rPr>
                        <a:t>H</a:t>
                      </a:r>
                      <a:r>
                        <a:rPr lang="en-US" altLang="zh-CN" sz="1100" b="1" baseline="-25000">
                          <a:ea typeface="Calibri" panose="020F0502020204030204"/>
                          <a:cs typeface="+mn-lt"/>
                        </a:rPr>
                        <a:t>44</a:t>
                      </a:r>
                      <a:r>
                        <a:rPr lang="en-US" altLang="zh-CN" sz="1100" b="1">
                          <a:ea typeface="Calibri" panose="020F0502020204030204"/>
                          <a:cs typeface="+mn-lt"/>
                        </a:rPr>
                        <a:t>N</a:t>
                      </a:r>
                      <a:r>
                        <a:rPr lang="en-US" altLang="zh-CN" sz="1100" b="1" baseline="-25000">
                          <a:ea typeface="Calibri" panose="020F0502020204030204"/>
                          <a:cs typeface="+mn-lt"/>
                        </a:rPr>
                        <a:t>2</a:t>
                      </a:r>
                      <a:r>
                        <a:rPr lang="en-US" altLang="zh-CN" sz="1100" b="1">
                          <a:ea typeface="Calibri" panose="020F0502020204030204"/>
                          <a:cs typeface="+mn-lt"/>
                        </a:rPr>
                        <a:t>O</a:t>
                      </a:r>
                      <a:endParaRPr lang="en-US" altLang="zh-CN" sz="1100" b="1">
                        <a:solidFill>
                          <a:srgbClr val="000000"/>
                        </a:solidFill>
                        <a:ea typeface="Calibri" panose="020F0502020204030204"/>
                        <a:cs typeface="+mn-lt"/>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ea typeface="Calibri" panose="020F0502020204030204"/>
                          <a:cs typeface="+mn-lt"/>
                        </a:rPr>
                        <a:t>PTH</a:t>
                      </a:r>
                    </a:p>
                    <a:p>
                      <a:pPr marL="0" indent="0" algn="ctr">
                        <a:spcBef>
                          <a:spcPct val="0"/>
                        </a:spcBef>
                        <a:spcAft>
                          <a:spcPct val="0"/>
                        </a:spcAft>
                      </a:pPr>
                      <a:r>
                        <a:rPr lang="en-US" altLang="zh-CN" sz="1100" b="1">
                          <a:ea typeface="Calibri" panose="020F0502020204030204"/>
                          <a:cs typeface="+mn-lt"/>
                        </a:rPr>
                        <a:t>C</a:t>
                      </a:r>
                      <a:r>
                        <a:rPr lang="en-US" altLang="zh-CN" sz="1100" b="1" baseline="-25000">
                          <a:ea typeface="Calibri" panose="020F0502020204030204"/>
                          <a:cs typeface="+mn-lt"/>
                        </a:rPr>
                        <a:t>7</a:t>
                      </a:r>
                      <a:r>
                        <a:rPr lang="en-US" altLang="zh-CN" sz="1100" b="1">
                          <a:ea typeface="Calibri" panose="020F0502020204030204"/>
                          <a:cs typeface="+mn-lt"/>
                        </a:rPr>
                        <a:t>H</a:t>
                      </a:r>
                      <a:r>
                        <a:rPr lang="en-US" altLang="zh-CN" sz="1100" b="1" baseline="-25000">
                          <a:ea typeface="Calibri" panose="020F0502020204030204"/>
                          <a:cs typeface="+mn-lt"/>
                        </a:rPr>
                        <a:t>16</a:t>
                      </a:r>
                      <a:r>
                        <a:rPr lang="en-US" altLang="zh-CN" sz="1100" b="1">
                          <a:ea typeface="Calibri" panose="020F0502020204030204"/>
                          <a:cs typeface="+mn-lt"/>
                        </a:rPr>
                        <a:t>S</a:t>
                      </a:r>
                      <a:r>
                        <a:rPr lang="en-US" altLang="zh-CN" sz="1100" b="1" baseline="-25000">
                          <a:ea typeface="Calibri" panose="020F0502020204030204"/>
                          <a:cs typeface="+mn-lt"/>
                        </a:rPr>
                        <a:t>5</a:t>
                      </a:r>
                      <a:endParaRPr lang="en-US" altLang="zh-CN" sz="1100" b="1" baseline="-25000">
                        <a:solidFill>
                          <a:srgbClr val="000000"/>
                        </a:solidFill>
                        <a:ea typeface="Calibri" panose="020F0502020204030204"/>
                        <a:cs typeface="+mn-lt"/>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ea typeface="Calibri" panose="020F0502020204030204"/>
                          <a:cs typeface="+mn-lt"/>
                        </a:rPr>
                        <a:t>PEA</a:t>
                      </a:r>
                    </a:p>
                    <a:p>
                      <a:pPr marL="0" indent="0" algn="ctr">
                        <a:spcBef>
                          <a:spcPct val="0"/>
                        </a:spcBef>
                        <a:spcAft>
                          <a:spcPct val="0"/>
                        </a:spcAft>
                      </a:pPr>
                      <a:r>
                        <a:rPr lang="en-US" altLang="zh-CN" sz="1100" b="1">
                          <a:ea typeface="Calibri" panose="020F0502020204030204"/>
                          <a:cs typeface="+mn-lt"/>
                        </a:rPr>
                        <a:t>C</a:t>
                      </a:r>
                      <a:r>
                        <a:rPr lang="en-US" altLang="zh-CN" sz="1100" b="1" baseline="-25000">
                          <a:ea typeface="Calibri" panose="020F0502020204030204"/>
                          <a:cs typeface="+mn-lt"/>
                        </a:rPr>
                        <a:t>9</a:t>
                      </a:r>
                      <a:r>
                        <a:rPr lang="en-US" altLang="zh-CN" sz="1100" b="1">
                          <a:ea typeface="Calibri" panose="020F0502020204030204"/>
                          <a:cs typeface="+mn-lt"/>
                        </a:rPr>
                        <a:t>H</a:t>
                      </a:r>
                      <a:r>
                        <a:rPr lang="en-US" altLang="zh-CN" sz="1100" b="1" baseline="-25000">
                          <a:ea typeface="Calibri" panose="020F0502020204030204"/>
                          <a:cs typeface="+mn-lt"/>
                        </a:rPr>
                        <a:t>22</a:t>
                      </a:r>
                      <a:r>
                        <a:rPr lang="en-US" altLang="zh-CN" sz="1100" b="1">
                          <a:ea typeface="Calibri" panose="020F0502020204030204"/>
                          <a:cs typeface="+mn-lt"/>
                        </a:rPr>
                        <a:t>N</a:t>
                      </a:r>
                      <a:r>
                        <a:rPr lang="en-US" altLang="zh-CN" sz="1100" b="1" baseline="-25000">
                          <a:ea typeface="Calibri" panose="020F0502020204030204"/>
                          <a:cs typeface="+mn-lt"/>
                        </a:rPr>
                        <a:t>2</a:t>
                      </a:r>
                      <a:r>
                        <a:rPr lang="en-US" altLang="zh-CN" sz="1100" b="1">
                          <a:ea typeface="Calibri" panose="020F0502020204030204"/>
                          <a:cs typeface="+mn-lt"/>
                        </a:rPr>
                        <a:t>O</a:t>
                      </a:r>
                      <a:r>
                        <a:rPr lang="en-US" altLang="zh-CN" sz="1100" b="1" baseline="-25000">
                          <a:ea typeface="Calibri" panose="020F0502020204030204"/>
                          <a:cs typeface="+mn-lt"/>
                        </a:rPr>
                        <a:t>2</a:t>
                      </a:r>
                      <a:endParaRPr lang="en-US" altLang="zh-CN" sz="1100" b="1" baseline="-25000">
                        <a:solidFill>
                          <a:srgbClr val="000000"/>
                        </a:solidFill>
                        <a:ea typeface="Calibri" panose="020F0502020204030204"/>
                        <a:cs typeface="+mn-lt"/>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C</a:t>
                      </a:r>
                      <a:r>
                        <a:rPr lang="en-US" altLang="zh-CN" sz="1100" b="1" baseline="-25000">
                          <a:solidFill>
                            <a:srgbClr val="000000"/>
                          </a:solidFill>
                          <a:ea typeface="Calibri" panose="020F0502020204030204"/>
                          <a:cs typeface="+mn-lt"/>
                        </a:rPr>
                        <a:t>6</a:t>
                      </a:r>
                      <a:r>
                        <a:rPr lang="en-US" altLang="zh-CN" sz="1100" b="1">
                          <a:solidFill>
                            <a:srgbClr val="000000"/>
                          </a:solidFill>
                          <a:ea typeface="Calibri" panose="020F0502020204030204"/>
                          <a:cs typeface="+mn-lt"/>
                        </a:rPr>
                        <a:t>H</a:t>
                      </a:r>
                      <a:r>
                        <a:rPr lang="en-US" altLang="zh-CN" sz="1100" b="1" baseline="-25000">
                          <a:solidFill>
                            <a:srgbClr val="000000"/>
                          </a:solidFill>
                          <a:ea typeface="Calibri" panose="020F0502020204030204"/>
                          <a:cs typeface="+mn-lt"/>
                        </a:rPr>
                        <a:t>12</a:t>
                      </a:r>
                      <a:r>
                        <a:rPr lang="en-US" altLang="zh-CN" sz="1100" b="1">
                          <a:solidFill>
                            <a:srgbClr val="000000"/>
                          </a:solidFill>
                          <a:ea typeface="Calibri" panose="020F0502020204030204"/>
                          <a:cs typeface="+mn-lt"/>
                        </a:rPr>
                        <a:t>N</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宋体" panose="02010600030101010101" pitchFamily="2" charset="-122"/>
                          <a:cs typeface="+mn-lt"/>
                        </a:rPr>
                        <a:t> </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宋体" panose="02010600030101010101" pitchFamily="2" charset="-122"/>
                          <a:cs typeface="+mn-lt"/>
                        </a:rPr>
                        <a:t> </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宋体" panose="02010600030101010101" pitchFamily="2" charset="-122"/>
                          <a:cs typeface="+mn-lt"/>
                        </a:rPr>
                        <a:t> </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宋体" panose="02010600030101010101" pitchFamily="2" charset="-122"/>
                          <a:cs typeface="+mn-lt"/>
                        </a:rPr>
                        <a:t> </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553085">
                <a:tc>
                  <a:txBody>
                    <a:bodyPr/>
                    <a:lstStyle/>
                    <a:p>
                      <a:pPr marL="0" indent="0" algn="ctr">
                        <a:spcBef>
                          <a:spcPct val="0"/>
                        </a:spcBef>
                        <a:spcAft>
                          <a:spcPct val="0"/>
                        </a:spcAft>
                      </a:pPr>
                      <a:r>
                        <a:rPr lang="zh-CN" sz="1100" b="1">
                          <a:solidFill>
                            <a:srgbClr val="000000"/>
                          </a:solidFill>
                          <a:ea typeface="宋体" panose="02010600030101010101" pitchFamily="2" charset="-122"/>
                          <a:cs typeface="+mn-lt"/>
                        </a:rPr>
                        <a:t>工况</a:t>
                      </a:r>
                      <a:r>
                        <a:rPr lang="en-US" altLang="zh-CN" sz="1100" b="1">
                          <a:solidFill>
                            <a:srgbClr val="000000"/>
                          </a:solidFill>
                          <a:ea typeface="Calibri" panose="020F0502020204030204"/>
                          <a:cs typeface="+mn-lt"/>
                        </a:rPr>
                        <a:t>2</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6</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6</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18</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15</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31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65</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2"/>
                  </a:ext>
                </a:extLst>
              </a:tr>
              <a:tr h="632460">
                <a:tc>
                  <a:txBody>
                    <a:bodyPr/>
                    <a:lstStyle/>
                    <a:p>
                      <a:pPr marL="0" indent="0" algn="ctr">
                        <a:spcBef>
                          <a:spcPct val="0"/>
                        </a:spcBef>
                        <a:spcAft>
                          <a:spcPct val="0"/>
                        </a:spcAft>
                      </a:pPr>
                      <a:r>
                        <a:rPr lang="zh-CN" sz="1100" b="1">
                          <a:solidFill>
                            <a:srgbClr val="000000"/>
                          </a:solidFill>
                          <a:ea typeface="宋体" panose="02010600030101010101" pitchFamily="2" charset="-122"/>
                          <a:cs typeface="+mn-lt"/>
                        </a:rPr>
                        <a:t>工况</a:t>
                      </a:r>
                      <a:r>
                        <a:rPr lang="en-US" altLang="zh-CN" sz="1100" b="1">
                          <a:solidFill>
                            <a:srgbClr val="000000"/>
                          </a:solidFill>
                          <a:ea typeface="Calibri" panose="020F0502020204030204"/>
                          <a:cs typeface="+mn-lt"/>
                        </a:rPr>
                        <a:t>8</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6</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5</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2</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18</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15</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31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000000"/>
                          </a:solidFill>
                          <a:ea typeface="Calibri" panose="020F0502020204030204"/>
                          <a:cs typeface="+mn-lt"/>
                        </a:rPr>
                        <a:t>65</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3"/>
                  </a:ext>
                </a:extLst>
              </a:tr>
              <a:tr h="553085">
                <a:tc>
                  <a:txBody>
                    <a:bodyPr/>
                    <a:lstStyle/>
                    <a:p>
                      <a:pPr marL="0" indent="0" algn="ctr">
                        <a:spcBef>
                          <a:spcPct val="0"/>
                        </a:spcBef>
                        <a:spcAft>
                          <a:spcPct val="0"/>
                        </a:spcAft>
                      </a:pPr>
                      <a:r>
                        <a:rPr lang="zh-CN" sz="1100" b="1">
                          <a:solidFill>
                            <a:srgbClr val="FF0000"/>
                          </a:solidFill>
                          <a:ea typeface="宋体" panose="02010600030101010101" pitchFamily="2" charset="-122"/>
                          <a:cs typeface="+mn-lt"/>
                        </a:rPr>
                        <a:t>工况</a:t>
                      </a:r>
                      <a:r>
                        <a:rPr lang="en-US" altLang="zh-CN" sz="1100" b="1">
                          <a:solidFill>
                            <a:srgbClr val="FF0000"/>
                          </a:solidFill>
                          <a:ea typeface="Calibri" panose="020F0502020204030204"/>
                          <a:cs typeface="+mn-lt"/>
                        </a:rPr>
                        <a:t>17</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FF0000"/>
                          </a:solidFill>
                          <a:ea typeface="Calibri" panose="020F0502020204030204"/>
                          <a:cs typeface="+mn-lt"/>
                        </a:rPr>
                        <a:t>6</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FF0000"/>
                          </a:solidFill>
                          <a:ea typeface="Calibri" panose="020F0502020204030204"/>
                          <a:cs typeface="+mn-lt"/>
                        </a:rPr>
                        <a:t>5</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FF0000"/>
                          </a:solidFill>
                          <a:ea typeface="Calibri" panose="020F0502020204030204"/>
                          <a:cs typeface="+mn-lt"/>
                        </a:rPr>
                        <a:t>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FF0000"/>
                          </a:solidFill>
                          <a:ea typeface="Calibri" panose="020F0502020204030204"/>
                          <a:cs typeface="+mn-lt"/>
                        </a:rPr>
                        <a:t>2</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FF0000"/>
                          </a:solidFill>
                          <a:ea typeface="Calibri" panose="020F0502020204030204"/>
                          <a:cs typeface="+mn-lt"/>
                        </a:rPr>
                        <a:t>18</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FF0000"/>
                          </a:solidFill>
                          <a:ea typeface="Calibri" panose="020F0502020204030204"/>
                          <a:cs typeface="+mn-lt"/>
                        </a:rPr>
                        <a:t>0</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FF0000"/>
                          </a:solidFill>
                          <a:ea typeface="Calibri" panose="020F0502020204030204"/>
                          <a:cs typeface="+mn-lt"/>
                        </a:rPr>
                        <a:t>15</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FF0000"/>
                          </a:solidFill>
                          <a:ea typeface="Calibri" panose="020F0502020204030204"/>
                          <a:cs typeface="+mn-lt"/>
                        </a:rPr>
                        <a:t>32</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100" b="1">
                          <a:solidFill>
                            <a:srgbClr val="FF0000"/>
                          </a:solidFill>
                          <a:ea typeface="Calibri" panose="020F0502020204030204"/>
                          <a:cs typeface="+mn-lt"/>
                        </a:rPr>
                        <a:t>66</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4"/>
                  </a:ext>
                </a:extLst>
              </a:tr>
            </a:tbl>
          </a:graphicData>
        </a:graphic>
      </p:graphicFrame>
      <p:pic>
        <p:nvPicPr>
          <p:cNvPr id="19" name="图片 18"/>
          <p:cNvPicPr>
            <a:picLocks noChangeAspect="1"/>
          </p:cNvPicPr>
          <p:nvPr>
            <p:custDataLst>
              <p:tags r:id="rId10"/>
            </p:custDataLst>
          </p:nvPr>
        </p:nvPicPr>
        <p:blipFill>
          <a:blip r:embed="rId17"/>
          <a:srcRect r="33399" b="-4521"/>
          <a:stretch>
            <a:fillRect/>
          </a:stretch>
        </p:blipFill>
        <p:spPr>
          <a:xfrm>
            <a:off x="676275" y="1428750"/>
            <a:ext cx="5612130" cy="484505"/>
          </a:xfrm>
          <a:prstGeom prst="rect">
            <a:avLst/>
          </a:prstGeom>
        </p:spPr>
      </p:pic>
      <p:pic>
        <p:nvPicPr>
          <p:cNvPr id="20" name="图片 19"/>
          <p:cNvPicPr>
            <a:picLocks noChangeAspect="1"/>
          </p:cNvPicPr>
          <p:nvPr/>
        </p:nvPicPr>
        <p:blipFill>
          <a:blip r:embed="rId18"/>
          <a:srcRect r="33800" b="-556"/>
          <a:stretch>
            <a:fillRect/>
          </a:stretch>
        </p:blipFill>
        <p:spPr>
          <a:xfrm>
            <a:off x="579755" y="2075180"/>
            <a:ext cx="5708650" cy="459740"/>
          </a:xfrm>
          <a:prstGeom prst="rect">
            <a:avLst/>
          </a:prstGeom>
        </p:spPr>
      </p:pic>
      <p:pic>
        <p:nvPicPr>
          <p:cNvPr id="25" name="图片 24"/>
          <p:cNvPicPr>
            <a:picLocks noChangeAspect="1"/>
          </p:cNvPicPr>
          <p:nvPr/>
        </p:nvPicPr>
        <p:blipFill>
          <a:blip r:embed="rId19"/>
          <a:srcRect r="33667" b="3548"/>
          <a:stretch>
            <a:fillRect/>
          </a:stretch>
        </p:blipFill>
        <p:spPr>
          <a:xfrm>
            <a:off x="676275" y="2670810"/>
            <a:ext cx="5560060" cy="569595"/>
          </a:xfrm>
          <a:prstGeom prst="rect">
            <a:avLst/>
          </a:prstGeom>
        </p:spPr>
      </p:pic>
    </p:spTree>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07139" y="131866"/>
            <a:ext cx="11809309" cy="5243855"/>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906532" y="311540"/>
            <a:ext cx="6234920" cy="6234920"/>
          </a:xfrm>
          <a:prstGeom prst="rect">
            <a:avLst/>
          </a:prstGeom>
        </p:spPr>
      </p:pic>
      <p:sp>
        <p:nvSpPr>
          <p:cNvPr id="10" name="平行四边形 9"/>
          <p:cNvSpPr/>
          <p:nvPr/>
        </p:nvSpPr>
        <p:spPr>
          <a:xfrm>
            <a:off x="9202556" y="5992434"/>
            <a:ext cx="2292946" cy="38382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文本占位符 24"/>
          <p:cNvSpPr txBox="1"/>
          <p:nvPr/>
        </p:nvSpPr>
        <p:spPr>
          <a:xfrm>
            <a:off x="781443" y="1999254"/>
            <a:ext cx="11161239" cy="21337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5400" b="1" kern="1200">
                <a:solidFill>
                  <a:schemeClr val="bg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1000"/>
              </a:spcBef>
              <a:spcAft>
                <a:spcPts val="0"/>
              </a:spcAft>
              <a:buClrTx/>
              <a:buSzTx/>
              <a:buFont typeface="Arial" panose="020B0604020202020204" pitchFamily="34" charset="0"/>
              <a:buNone/>
              <a:defRPr/>
            </a:pPr>
            <a:r>
              <a:rPr kumimoji="0" lang="zh-CN" altLang="en-US" sz="5400" b="1"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rPr>
              <a:t>感谢聆听</a:t>
            </a:r>
            <a:r>
              <a:rPr kumimoji="0" lang="en-US" altLang="zh-CN" sz="5400" b="1"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rPr>
              <a:t> </a:t>
            </a:r>
            <a:r>
              <a:rPr kumimoji="0" lang="zh-CN" altLang="en-US" sz="5400" b="1"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rPr>
              <a:t>恳请批评指正</a:t>
            </a:r>
          </a:p>
        </p:txBody>
      </p:sp>
      <p:cxnSp>
        <p:nvCxnSpPr>
          <p:cNvPr id="31" name="直接连接符 30"/>
          <p:cNvCxnSpPr/>
          <p:nvPr/>
        </p:nvCxnSpPr>
        <p:spPr>
          <a:xfrm>
            <a:off x="2207568" y="3429000"/>
            <a:ext cx="76328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3441769" y="791439"/>
            <a:ext cx="5308454" cy="1325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AE70B2-8BF9-45C0-BB95-33D1B9D3A854}" type="slidenum">
              <a:rPr lang="zh-CN" altLang="en-US" smtClean="0">
                <a:latin typeface="等线" panose="02010600030101010101" pitchFamily="2" charset="-122"/>
                <a:ea typeface="等线" panose="02010600030101010101" pitchFamily="2" charset="-122"/>
              </a:rPr>
              <a:t>4</a:t>
            </a:fld>
            <a:endParaRPr lang="zh-CN" altLang="en-US">
              <a:latin typeface="等线" panose="02010600030101010101" pitchFamily="2" charset="-122"/>
              <a:ea typeface="等线" panose="02010600030101010101" pitchFamily="2" charset="-122"/>
            </a:endParaRPr>
          </a:p>
        </p:txBody>
      </p:sp>
      <p:grpSp>
        <p:nvGrpSpPr>
          <p:cNvPr id="2" name="组合 1"/>
          <p:cNvGrpSpPr/>
          <p:nvPr/>
        </p:nvGrpSpPr>
        <p:grpSpPr>
          <a:xfrm>
            <a:off x="335361" y="116633"/>
            <a:ext cx="629872" cy="612768"/>
            <a:chOff x="3070727" y="196457"/>
            <a:chExt cx="692047" cy="673255"/>
          </a:xfrm>
          <a:solidFill>
            <a:schemeClr val="accent1">
              <a:lumMod val="75000"/>
            </a:schemeClr>
          </a:solidFill>
        </p:grpSpPr>
        <p:sp>
          <p:nvSpPr>
            <p:cNvPr id="3" name="平行四边形 2"/>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sp>
          <p:nvSpPr>
            <p:cNvPr id="13" name="平行四边形 12"/>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grpSp>
      <p:cxnSp>
        <p:nvCxnSpPr>
          <p:cNvPr id="14" name="直接连接符 13"/>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i="0" u="none" strike="noStrike" kern="1200" cap="none" spc="0" normalizeH="0" baseline="0" noProof="0" dirty="0">
                <a:ln>
                  <a:noFill/>
                </a:ln>
                <a:solidFill>
                  <a:schemeClr val="accent2"/>
                </a:solidFill>
                <a:effectLst/>
                <a:uLnTx/>
                <a:uFillTx/>
                <a:latin typeface="等线" panose="02010600030101010101" pitchFamily="2" charset="-122"/>
                <a:ea typeface="等线" panose="02010600030101010101" pitchFamily="2" charset="-122"/>
              </a:rPr>
              <a:t> </a:t>
            </a:r>
          </a:p>
        </p:txBody>
      </p:sp>
      <p:sp>
        <p:nvSpPr>
          <p:cNvPr id="60" name="圆角矩形 6"/>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sp>
        <p:nvSpPr>
          <p:cNvPr id="16" name="文本框 15"/>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algn="l">
              <a:defRPr/>
            </a:pPr>
            <a:r>
              <a:rPr lang="zh-CN" altLang="en-US" sz="2000" kern="0" dirty="0">
                <a:solidFill>
                  <a:prstClr val="white"/>
                </a:solidFill>
              </a:rPr>
              <a:t>研究背景</a:t>
            </a:r>
          </a:p>
        </p:txBody>
      </p:sp>
      <p:pic>
        <p:nvPicPr>
          <p:cNvPr id="17" name="内容占位符 16"/>
          <p:cNvPicPr>
            <a:picLocks noGrp="1" noChangeAspect="1"/>
          </p:cNvPicPr>
          <p:nvPr>
            <p:ph idx="1"/>
          </p:nvPr>
        </p:nvPicPr>
        <p:blipFill>
          <a:blip r:embed="rId2"/>
          <a:stretch>
            <a:fillRect/>
          </a:stretch>
        </p:blipFill>
        <p:spPr>
          <a:xfrm>
            <a:off x="9093835" y="80645"/>
            <a:ext cx="2741930" cy="648970"/>
          </a:xfrm>
          <a:prstGeom prst="rect">
            <a:avLst/>
          </a:prstGeom>
        </p:spPr>
      </p:pic>
      <p:sp>
        <p:nvSpPr>
          <p:cNvPr id="7" name="文本框 6"/>
          <p:cNvSpPr txBox="1"/>
          <p:nvPr/>
        </p:nvSpPr>
        <p:spPr>
          <a:xfrm>
            <a:off x="509905" y="867410"/>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等线" panose="02010600030101010101" pitchFamily="2" charset="-122"/>
              <a:ea typeface="等线" panose="02010600030101010101" pitchFamily="2" charset="-122"/>
              <a:sym typeface="+mn-ea"/>
            </a:endParaRPr>
          </a:p>
        </p:txBody>
      </p:sp>
      <p:sp>
        <p:nvSpPr>
          <p:cNvPr id="9" name="文本框 8"/>
          <p:cNvSpPr txBox="1"/>
          <p:nvPr/>
        </p:nvSpPr>
        <p:spPr>
          <a:xfrm>
            <a:off x="875304" y="1190391"/>
            <a:ext cx="10534015" cy="1057662"/>
          </a:xfrm>
          <a:prstGeom prst="rect">
            <a:avLst/>
          </a:prstGeom>
          <a:noFill/>
        </p:spPr>
        <p:txBody>
          <a:bodyPr wrap="square" rtlCol="0" anchor="t">
            <a:spAutoFit/>
          </a:bodyPr>
          <a:lstStyle/>
          <a:p>
            <a:pPr>
              <a:lnSpc>
                <a:spcPts val="2600"/>
              </a:lnSpc>
            </a:pPr>
            <a:r>
              <a:rPr lang="zh-CN" altLang="en-US" sz="1600" b="1" dirty="0">
                <a:latin typeface="等线" panose="02010600030101010101" pitchFamily="2" charset="-122"/>
                <a:ea typeface="等线" panose="02010600030101010101" pitchFamily="2" charset="-122"/>
                <a:cs typeface="Times New Roman" panose="02020603050405020304" pitchFamily="18" charset="0"/>
              </a:rPr>
              <a:t>       近年来我国兴建大量引调水工程以建设国家水网，其中长距离大埋深的引水隧洞工程建设中都会遇到高压（</a:t>
            </a:r>
            <a:r>
              <a:rPr lang="en-US" altLang="zh-CN" sz="1600" b="1" dirty="0">
                <a:latin typeface="等线" panose="02010600030101010101" pitchFamily="2" charset="-122"/>
                <a:ea typeface="等线" panose="02010600030101010101" pitchFamily="2" charset="-122"/>
                <a:cs typeface="Times New Roman" panose="02020603050405020304" pitchFamily="18" charset="0"/>
              </a:rPr>
              <a:t>10MPa</a:t>
            </a:r>
            <a:r>
              <a:rPr lang="zh-CN" altLang="en-US" sz="1600" b="1" dirty="0">
                <a:latin typeface="等线" panose="02010600030101010101" pitchFamily="2" charset="-122"/>
                <a:ea typeface="等线" panose="02010600030101010101" pitchFamily="2" charset="-122"/>
                <a:cs typeface="Times New Roman" panose="02020603050405020304" pitchFamily="18" charset="0"/>
              </a:rPr>
              <a:t>以上）突涌水等地质灾害，成洞后将长期存在高压外水对水工隧洞劈裂等破坏；我国在西部地质构造复杂、不良地质体较多的高山峡谷地区修建了众多高坝大库，高落差、大埋深的高压引水隧洞也长期承受高水头持续作用。</a:t>
            </a:r>
          </a:p>
        </p:txBody>
      </p:sp>
      <p:sp>
        <p:nvSpPr>
          <p:cNvPr id="10" name="矩形 9"/>
          <p:cNvSpPr/>
          <p:nvPr/>
        </p:nvSpPr>
        <p:spPr>
          <a:xfrm>
            <a:off x="742589" y="1157370"/>
            <a:ext cx="10666095" cy="1198031"/>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等线" panose="02010600030101010101" pitchFamily="2" charset="-122"/>
              <a:ea typeface="等线" panose="02010600030101010101" pitchFamily="2" charset="-122"/>
            </a:endParaRPr>
          </a:p>
        </p:txBody>
      </p:sp>
      <p:sp>
        <p:nvSpPr>
          <p:cNvPr id="12" name="矩形 11"/>
          <p:cNvSpPr/>
          <p:nvPr/>
        </p:nvSpPr>
        <p:spPr>
          <a:xfrm>
            <a:off x="742589" y="2549103"/>
            <a:ext cx="4152720" cy="4219729"/>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等线" panose="02010600030101010101" pitchFamily="2" charset="-122"/>
              <a:ea typeface="等线" panose="02010600030101010101" pitchFamily="2" charset="-122"/>
            </a:endParaRPr>
          </a:p>
        </p:txBody>
      </p:sp>
      <p:sp>
        <p:nvSpPr>
          <p:cNvPr id="20" name="文本框 19"/>
          <p:cNvSpPr txBox="1"/>
          <p:nvPr/>
        </p:nvSpPr>
        <p:spPr>
          <a:xfrm>
            <a:off x="828314" y="2702774"/>
            <a:ext cx="4066995" cy="3398046"/>
          </a:xfrm>
          <a:prstGeom prst="rect">
            <a:avLst/>
          </a:prstGeom>
          <a:noFill/>
        </p:spPr>
        <p:txBody>
          <a:bodyPr wrap="square" rtlCol="0" anchor="t">
            <a:spAutoFit/>
          </a:bodyPr>
          <a:lstStyle/>
          <a:p>
            <a:pPr>
              <a:lnSpc>
                <a:spcPts val="2600"/>
              </a:lnSpc>
            </a:pPr>
            <a:r>
              <a:rPr lang="en-US" altLang="zh-CN" sz="1600" b="1" dirty="0">
                <a:latin typeface="等线" panose="02010600030101010101" pitchFamily="2" charset="-122"/>
                <a:ea typeface="等线" panose="02010600030101010101" pitchFamily="2" charset="-122"/>
                <a:cs typeface="Times New Roman" panose="02020603050405020304" pitchFamily="18" charset="0"/>
              </a:rPr>
              <a:t>       </a:t>
            </a:r>
            <a:r>
              <a:rPr lang="zh-CN" altLang="zh-CN" sz="1600" b="1" dirty="0">
                <a:latin typeface="等线" panose="02010600030101010101" pitchFamily="2" charset="-122"/>
                <a:ea typeface="等线" panose="02010600030101010101" pitchFamily="2" charset="-122"/>
                <a:cs typeface="Times New Roman" panose="02020603050405020304" pitchFamily="18" charset="0"/>
              </a:rPr>
              <a:t>针对水工高压隧洞不良地质洞段开展水泥</a:t>
            </a:r>
            <a:r>
              <a:rPr lang="en-US" altLang="zh-CN" sz="1600" b="1" dirty="0">
                <a:latin typeface="等线" panose="02010600030101010101" pitchFamily="2" charset="-122"/>
                <a:ea typeface="等线" panose="02010600030101010101" pitchFamily="2" charset="-122"/>
                <a:cs typeface="Times New Roman" panose="02020603050405020304" pitchFamily="18" charset="0"/>
              </a:rPr>
              <a:t>---</a:t>
            </a:r>
            <a:r>
              <a:rPr lang="zh-CN" altLang="zh-CN" sz="1600" b="1" dirty="0">
                <a:latin typeface="等线" panose="02010600030101010101" pitchFamily="2" charset="-122"/>
                <a:ea typeface="等线" panose="02010600030101010101" pitchFamily="2" charset="-122"/>
                <a:cs typeface="Times New Roman" panose="02020603050405020304" pitchFamily="18" charset="0"/>
              </a:rPr>
              <a:t>化学复合精细灌浆处理，提高隧洞围岩和衬砌结构的完整性和抗水力破坏能力，是解决水工高压隧洞建设和运行安全问题的重要手段。</a:t>
            </a:r>
            <a:endParaRPr lang="en-US" altLang="zh-CN" sz="1600" b="1" dirty="0">
              <a:latin typeface="等线" panose="02010600030101010101" pitchFamily="2" charset="-122"/>
              <a:ea typeface="等线" panose="02010600030101010101" pitchFamily="2" charset="-122"/>
              <a:cs typeface="Times New Roman" panose="02020603050405020304" pitchFamily="18" charset="0"/>
            </a:endParaRPr>
          </a:p>
          <a:p>
            <a:pPr>
              <a:lnSpc>
                <a:spcPts val="2600"/>
              </a:lnSpc>
            </a:pPr>
            <a:r>
              <a:rPr lang="en-US" altLang="zh-CN" sz="1600" b="1" dirty="0">
                <a:latin typeface="等线" panose="02010600030101010101" pitchFamily="2" charset="-122"/>
                <a:ea typeface="等线" panose="02010600030101010101" pitchFamily="2" charset="-122"/>
                <a:cs typeface="Times New Roman" panose="02020603050405020304" pitchFamily="18" charset="0"/>
              </a:rPr>
              <a:t>       </a:t>
            </a:r>
            <a:r>
              <a:rPr lang="zh-CN" altLang="zh-CN" sz="1600" b="1" dirty="0">
                <a:latin typeface="等线" panose="02010600030101010101" pitchFamily="2" charset="-122"/>
                <a:ea typeface="等线" panose="02010600030101010101" pitchFamily="2" charset="-122"/>
                <a:cs typeface="Times New Roman" panose="02020603050405020304" pitchFamily="18" charset="0"/>
              </a:rPr>
              <a:t>在所有的化学灌浆材料中，环氧树脂灌浆材料强度最高，是唯一可作为水工高压隧洞复合灌浆使用的化学灌浆材料。目前的环氧树脂灌浆材料对于不良地质体处理已经很成熟，凝结时间在</a:t>
            </a:r>
            <a:r>
              <a:rPr lang="en-US" altLang="zh-CN" sz="1600" b="1" dirty="0">
                <a:latin typeface="等线" panose="02010600030101010101" pitchFamily="2" charset="-122"/>
                <a:ea typeface="等线" panose="02010600030101010101" pitchFamily="2" charset="-122"/>
                <a:cs typeface="Times New Roman" panose="02020603050405020304" pitchFamily="18" charset="0"/>
              </a:rPr>
              <a:t>6h</a:t>
            </a:r>
            <a:r>
              <a:rPr lang="zh-CN" altLang="zh-CN" sz="1600" b="1" dirty="0">
                <a:latin typeface="等线" panose="02010600030101010101" pitchFamily="2" charset="-122"/>
                <a:ea typeface="等线" panose="02010600030101010101" pitchFamily="2" charset="-122"/>
                <a:cs typeface="Times New Roman" panose="02020603050405020304" pitchFamily="18" charset="0"/>
              </a:rPr>
              <a:t>至</a:t>
            </a:r>
            <a:r>
              <a:rPr lang="en-US" altLang="zh-CN" sz="1600" b="1" dirty="0">
                <a:latin typeface="等线" panose="02010600030101010101" pitchFamily="2" charset="-122"/>
                <a:ea typeface="等线" panose="02010600030101010101" pitchFamily="2" charset="-122"/>
                <a:cs typeface="Times New Roman" panose="02020603050405020304" pitchFamily="18" charset="0"/>
              </a:rPr>
              <a:t>106h</a:t>
            </a:r>
            <a:r>
              <a:rPr lang="zh-CN" altLang="zh-CN" sz="1600" b="1" dirty="0">
                <a:latin typeface="等线" panose="02010600030101010101" pitchFamily="2" charset="-122"/>
                <a:ea typeface="等线" panose="02010600030101010101" pitchFamily="2" charset="-122"/>
                <a:cs typeface="Times New Roman" panose="02020603050405020304" pitchFamily="18" charset="0"/>
              </a:rPr>
              <a:t>大范围可调。</a:t>
            </a:r>
            <a:endParaRPr lang="zh-CN" altLang="en-US" sz="1600" b="1"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26D47C42-1D27-16F4-2E63-8DCE54A70C6B}"/>
              </a:ext>
            </a:extLst>
          </p:cNvPr>
          <p:cNvSpPr/>
          <p:nvPr/>
        </p:nvSpPr>
        <p:spPr>
          <a:xfrm>
            <a:off x="5122079" y="2549103"/>
            <a:ext cx="4015689" cy="4228251"/>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等线" panose="02010600030101010101" pitchFamily="2" charset="-122"/>
              <a:ea typeface="等线" panose="02010600030101010101" pitchFamily="2" charset="-122"/>
            </a:endParaRPr>
          </a:p>
        </p:txBody>
      </p:sp>
      <p:sp>
        <p:nvSpPr>
          <p:cNvPr id="8" name="文本框 7">
            <a:extLst>
              <a:ext uri="{FF2B5EF4-FFF2-40B4-BE49-F238E27FC236}">
                <a16:creationId xmlns:a16="http://schemas.microsoft.com/office/drawing/2014/main" id="{23C1448E-4C00-04A6-1C44-8778BCDAA266}"/>
              </a:ext>
            </a:extLst>
          </p:cNvPr>
          <p:cNvSpPr txBox="1"/>
          <p:nvPr/>
        </p:nvSpPr>
        <p:spPr>
          <a:xfrm>
            <a:off x="5122079" y="2645361"/>
            <a:ext cx="4015689" cy="4058483"/>
          </a:xfrm>
          <a:prstGeom prst="rect">
            <a:avLst/>
          </a:prstGeom>
          <a:noFill/>
        </p:spPr>
        <p:txBody>
          <a:bodyPr wrap="square">
            <a:spAutoFit/>
          </a:bodyPr>
          <a:lstStyle/>
          <a:p>
            <a:pPr indent="355600">
              <a:lnSpc>
                <a:spcPts val="2600"/>
              </a:lnSpc>
            </a:pPr>
            <a:r>
              <a:rPr lang="zh-CN" altLang="zh-CN" sz="1600" b="1" dirty="0">
                <a:latin typeface="等线" panose="02010600030101010101" pitchFamily="2" charset="-122"/>
                <a:ea typeface="等线" panose="02010600030101010101" pitchFamily="2" charset="-122"/>
                <a:cs typeface="Times New Roman" panose="02020603050405020304" pitchFamily="18" charset="0"/>
              </a:rPr>
              <a:t>但目前在建设过程中遇到了新的问题，首先是需要</a:t>
            </a:r>
            <a:r>
              <a:rPr lang="en-US" altLang="zh-CN" sz="1600" b="1" dirty="0">
                <a:latin typeface="等线" panose="02010600030101010101" pitchFamily="2" charset="-122"/>
                <a:ea typeface="等线" panose="02010600030101010101" pitchFamily="2" charset="-122"/>
                <a:cs typeface="Times New Roman" panose="02020603050405020304" pitchFamily="18" charset="0"/>
              </a:rPr>
              <a:t>3h</a:t>
            </a:r>
            <a:r>
              <a:rPr lang="zh-CN" altLang="zh-CN" sz="1600" b="1" dirty="0">
                <a:latin typeface="等线" panose="02010600030101010101" pitchFamily="2" charset="-122"/>
                <a:ea typeface="等线" panose="02010600030101010101" pitchFamily="2" charset="-122"/>
                <a:cs typeface="Times New Roman" panose="02020603050405020304" pitchFamily="18" charset="0"/>
              </a:rPr>
              <a:t>内初凝的环氧树脂灌浆材料。</a:t>
            </a:r>
            <a:r>
              <a:rPr lang="zh-CN" altLang="en-US" sz="1600" b="1" dirty="0">
                <a:latin typeface="等线" panose="02010600030101010101" pitchFamily="2" charset="-122"/>
                <a:ea typeface="等线" panose="02010600030101010101" pitchFamily="2" charset="-122"/>
                <a:cs typeface="Times New Roman" panose="02020603050405020304" pitchFamily="18" charset="0"/>
              </a:rPr>
              <a:t>二是需要对低渗性不良地质体渗透性能好。不良地质体含泥化夹层等，均为低渗性岩体，对材料的高渗透性提出了更高的要求。</a:t>
            </a:r>
          </a:p>
          <a:p>
            <a:pPr indent="355600">
              <a:lnSpc>
                <a:spcPts val="2600"/>
              </a:lnSpc>
            </a:pPr>
            <a:r>
              <a:rPr lang="zh-CN" altLang="zh-CN" sz="1600" b="1" dirty="0">
                <a:latin typeface="等线" panose="02010600030101010101" pitchFamily="2" charset="-122"/>
                <a:ea typeface="等线" panose="02010600030101010101" pitchFamily="2" charset="-122"/>
                <a:cs typeface="Times New Roman" panose="02020603050405020304" pitchFamily="18" charset="0"/>
              </a:rPr>
              <a:t>综合以上因素，环氧树脂灌浆材料还存在对低渗性岩体的有效渗透和高温下（</a:t>
            </a:r>
            <a:r>
              <a:rPr lang="en-US" altLang="zh-CN" sz="1600" b="1" dirty="0">
                <a:latin typeface="等线" panose="02010600030101010101" pitchFamily="2" charset="-122"/>
                <a:ea typeface="等线" panose="02010600030101010101" pitchFamily="2" charset="-122"/>
                <a:cs typeface="Times New Roman" panose="02020603050405020304" pitchFamily="18" charset="0"/>
              </a:rPr>
              <a:t>40℃</a:t>
            </a:r>
            <a:r>
              <a:rPr lang="zh-CN" altLang="zh-CN" sz="1600" b="1" dirty="0">
                <a:latin typeface="等线" panose="02010600030101010101" pitchFamily="2" charset="-122"/>
                <a:ea typeface="等线" panose="02010600030101010101" pitchFamily="2" charset="-122"/>
                <a:cs typeface="Times New Roman" panose="02020603050405020304" pitchFamily="18" charset="0"/>
              </a:rPr>
              <a:t>以上）易暴聚的技术瓶颈亟待突破。因此开发适应于高压灌浆过程精细控制的环氧树脂化学灌浆材料，增加灌浆材料系列种类，成为高压隧洞不良地质洞段处理用材料的发展方向。</a:t>
            </a:r>
          </a:p>
        </p:txBody>
      </p:sp>
      <p:pic>
        <p:nvPicPr>
          <p:cNvPr id="18" name="图片 17">
            <a:extLst>
              <a:ext uri="{FF2B5EF4-FFF2-40B4-BE49-F238E27FC236}">
                <a16:creationId xmlns:a16="http://schemas.microsoft.com/office/drawing/2014/main" id="{07F07063-F86C-5FBE-DD95-031C90AB105C}"/>
              </a:ext>
            </a:extLst>
          </p:cNvPr>
          <p:cNvPicPr>
            <a:picLocks noChangeAspect="1"/>
          </p:cNvPicPr>
          <p:nvPr/>
        </p:nvPicPr>
        <p:blipFill>
          <a:blip r:embed="rId3"/>
          <a:stretch>
            <a:fillRect/>
          </a:stretch>
        </p:blipFill>
        <p:spPr>
          <a:xfrm>
            <a:off x="9279005" y="3117581"/>
            <a:ext cx="2228014" cy="3137954"/>
          </a:xfrm>
          <a:prstGeom prst="rect">
            <a:avLst/>
          </a:prstGeom>
        </p:spPr>
      </p:pic>
    </p:spTree>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555750" y="2118995"/>
            <a:ext cx="9080500" cy="2620010"/>
            <a:chOff x="2281368" y="2444729"/>
            <a:chExt cx="9080269" cy="2620010"/>
          </a:xfrm>
          <a:gradFill>
            <a:gsLst>
              <a:gs pos="0">
                <a:srgbClr val="012D86"/>
              </a:gs>
              <a:gs pos="100000">
                <a:srgbClr val="0E2557"/>
              </a:gs>
            </a:gsLst>
            <a:lin scaled="0"/>
          </a:gradFill>
        </p:grpSpPr>
        <p:grpSp>
          <p:nvGrpSpPr>
            <p:cNvPr id="31" name="组合 30"/>
            <p:cNvGrpSpPr/>
            <p:nvPr/>
          </p:nvGrpSpPr>
          <p:grpSpPr>
            <a:xfrm>
              <a:off x="4834472" y="2444729"/>
              <a:ext cx="6527165" cy="2620010"/>
              <a:chOff x="5027654" y="2644426"/>
              <a:chExt cx="6073680" cy="2620010"/>
            </a:xfrm>
            <a:grpFill/>
          </p:grpSpPr>
          <p:sp>
            <p:nvSpPr>
              <p:cNvPr id="36" name="圆角矩形 35"/>
              <p:cNvSpPr/>
              <p:nvPr/>
            </p:nvSpPr>
            <p:spPr>
              <a:xfrm>
                <a:off x="5202555" y="2921286"/>
                <a:ext cx="5898779" cy="2343150"/>
              </a:xfrm>
              <a:prstGeom prst="roundRect">
                <a:avLst>
                  <a:gd name="adj" fmla="val 0"/>
                </a:avLst>
              </a:prstGeom>
              <a:solidFill>
                <a:schemeClr val="bg1"/>
              </a:solidFill>
              <a:ln w="28575">
                <a:gradFill>
                  <a:gsLst>
                    <a:gs pos="0">
                      <a:srgbClr val="012D86"/>
                    </a:gs>
                    <a:gs pos="100000">
                      <a:srgbClr val="0E2557"/>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5027654" y="2644426"/>
                <a:ext cx="5762138" cy="2343150"/>
              </a:xfrm>
              <a:prstGeom prst="roundRect">
                <a:avLst>
                  <a:gd name="adj" fmla="val 0"/>
                </a:avLst>
              </a:prstGeom>
              <a:grpFill/>
              <a:ln>
                <a:gradFill>
                  <a:gsLst>
                    <a:gs pos="0">
                      <a:srgbClr val="012D86"/>
                    </a:gs>
                    <a:gs pos="100000">
                      <a:srgbClr val="0E2557"/>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spc="300" dirty="0">
                    <a:solidFill>
                      <a:schemeClr val="bg1"/>
                    </a:solidFill>
                    <a:latin typeface="微软雅黑" panose="020B0503020204020204" charset="-122"/>
                    <a:ea typeface="微软雅黑" panose="020B0503020204020204" charset="-122"/>
                    <a:cs typeface="微软雅黑" panose="020B0503020204020204" charset="-122"/>
                    <a:sym typeface="+mn-ea"/>
                  </a:rPr>
                  <a:t>研究方法</a:t>
                </a:r>
              </a:p>
            </p:txBody>
          </p:sp>
        </p:grpSp>
        <p:grpSp>
          <p:nvGrpSpPr>
            <p:cNvPr id="32" name="组合 31"/>
            <p:cNvGrpSpPr/>
            <p:nvPr/>
          </p:nvGrpSpPr>
          <p:grpSpPr>
            <a:xfrm>
              <a:off x="2281368" y="2701689"/>
              <a:ext cx="2123175" cy="2094620"/>
              <a:chOff x="2528486" y="2484199"/>
              <a:chExt cx="2123175" cy="2094620"/>
            </a:xfrm>
            <a:grpFill/>
          </p:grpSpPr>
          <p:sp>
            <p:nvSpPr>
              <p:cNvPr id="33" name="圆角矩形 32"/>
              <p:cNvSpPr/>
              <p:nvPr/>
            </p:nvSpPr>
            <p:spPr>
              <a:xfrm>
                <a:off x="2528486" y="2484199"/>
                <a:ext cx="1805909" cy="1805909"/>
              </a:xfrm>
              <a:prstGeom prst="roundRect">
                <a:avLst>
                  <a:gd name="adj" fmla="val 0"/>
                </a:avLst>
              </a:prstGeom>
              <a:grpFill/>
              <a:ln w="19050">
                <a:gradFill>
                  <a:gsLst>
                    <a:gs pos="0">
                      <a:srgbClr val="012D86"/>
                    </a:gs>
                    <a:gs pos="100000">
                      <a:srgbClr val="0E2557"/>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2845752" y="2772910"/>
                <a:ext cx="1805909" cy="1805909"/>
              </a:xfrm>
              <a:prstGeom prst="roundRect">
                <a:avLst>
                  <a:gd name="adj" fmla="val 0"/>
                </a:avLst>
              </a:prstGeom>
              <a:grpFill/>
              <a:ln w="19050">
                <a:gradFill>
                  <a:gsLst>
                    <a:gs pos="0">
                      <a:srgbClr val="012D86"/>
                    </a:gs>
                    <a:gs pos="100000">
                      <a:srgbClr val="0E2557"/>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文本框 34"/>
              <p:cNvSpPr txBox="1"/>
              <p:nvPr/>
            </p:nvSpPr>
            <p:spPr>
              <a:xfrm>
                <a:off x="3276832" y="3093081"/>
                <a:ext cx="944856" cy="1014730"/>
              </a:xfrm>
              <a:prstGeom prst="rect">
                <a:avLst/>
              </a:prstGeom>
              <a:grpFill/>
              <a:ln>
                <a:gradFill>
                  <a:gsLst>
                    <a:gs pos="0">
                      <a:srgbClr val="012D86"/>
                    </a:gs>
                    <a:gs pos="100000">
                      <a:srgbClr val="0E2557"/>
                    </a:gs>
                  </a:gsLst>
                </a:gradFill>
              </a:ln>
            </p:spPr>
            <p:txBody>
              <a:bodyPr wrap="none" rtlCol="0">
                <a:spAutoFit/>
              </a:bodyPr>
              <a:lstStyle/>
              <a:p>
                <a:r>
                  <a:rPr lang="zh-CN" altLang="en-US" sz="6000" b="1" dirty="0">
                    <a:solidFill>
                      <a:schemeClr val="bg1"/>
                    </a:solidFill>
                    <a:latin typeface="Arial" panose="020B0604020202020204" pitchFamily="34" charset="0"/>
                    <a:ea typeface="微软雅黑" panose="020B0503020204020204" charset="-122"/>
                    <a:cs typeface="Arial" panose="020B0604020202020204" pitchFamily="34" charset="0"/>
                  </a:rPr>
                  <a:t>二</a:t>
                </a:r>
              </a:p>
            </p:txBody>
          </p:sp>
        </p:grpSp>
      </p:grpSp>
      <p:sp>
        <p:nvSpPr>
          <p:cNvPr id="13" name="Freeform 6"/>
          <p:cNvSpPr/>
          <p:nvPr/>
        </p:nvSpPr>
        <p:spPr bwMode="auto">
          <a:xfrm>
            <a:off x="-204470" y="6614795"/>
            <a:ext cx="12402820" cy="243205"/>
          </a:xfrm>
          <a:custGeom>
            <a:avLst/>
            <a:gdLst>
              <a:gd name="T0" fmla="*/ 13509 w 13509"/>
              <a:gd name="T1" fmla="*/ 0 h 275"/>
              <a:gd name="T2" fmla="*/ 13509 w 13509"/>
              <a:gd name="T3" fmla="*/ 275 h 275"/>
              <a:gd name="T4" fmla="*/ 0 w 13509"/>
              <a:gd name="T5" fmla="*/ 275 h 275"/>
              <a:gd name="T6" fmla="*/ 86 w 13509"/>
              <a:gd name="T7" fmla="*/ 0 h 275"/>
              <a:gd name="T8" fmla="*/ 13509 w 13509"/>
              <a:gd name="T9" fmla="*/ 0 h 275"/>
            </a:gdLst>
            <a:ahLst/>
            <a:cxnLst>
              <a:cxn ang="0">
                <a:pos x="T0" y="T1"/>
              </a:cxn>
              <a:cxn ang="0">
                <a:pos x="T2" y="T3"/>
              </a:cxn>
              <a:cxn ang="0">
                <a:pos x="T4" y="T5"/>
              </a:cxn>
              <a:cxn ang="0">
                <a:pos x="T6" y="T7"/>
              </a:cxn>
              <a:cxn ang="0">
                <a:pos x="T8" y="T9"/>
              </a:cxn>
            </a:cxnLst>
            <a:rect l="0" t="0" r="r" b="b"/>
            <a:pathLst>
              <a:path w="13509" h="275">
                <a:moveTo>
                  <a:pt x="13509" y="0"/>
                </a:moveTo>
                <a:lnTo>
                  <a:pt x="13509" y="275"/>
                </a:lnTo>
                <a:lnTo>
                  <a:pt x="0" y="275"/>
                </a:lnTo>
                <a:lnTo>
                  <a:pt x="86" y="0"/>
                </a:lnTo>
                <a:lnTo>
                  <a:pt x="13509" y="0"/>
                </a:lnTo>
                <a:close/>
              </a:path>
            </a:pathLst>
          </a:custGeom>
          <a:gradFill>
            <a:gsLst>
              <a:gs pos="0">
                <a:srgbClr val="012D86"/>
              </a:gs>
              <a:gs pos="100000">
                <a:srgbClr val="0E2557"/>
              </a:gs>
            </a:gsLst>
            <a:lin scaled="0"/>
          </a:gradFill>
          <a:ln>
            <a:noFill/>
          </a:ln>
        </p:spPr>
        <p:txBody>
          <a:bodyPr vert="horz" wrap="square" lIns="91440" tIns="45720" rIns="91440" bIns="45720" numCol="1" anchor="t" anchorCtr="0" compatLnSpc="1"/>
          <a:lstStyle/>
          <a:p>
            <a:endParaRPr lang="zh-CN" altLang="en-US"/>
          </a:p>
        </p:txBody>
      </p:sp>
      <p:pic>
        <p:nvPicPr>
          <p:cNvPr id="3" name="图片 2" descr="校标（蓝）"/>
          <p:cNvPicPr>
            <a:picLocks noChangeAspect="1"/>
          </p:cNvPicPr>
          <p:nvPr/>
        </p:nvPicPr>
        <p:blipFill>
          <a:blip r:embed="rId2"/>
          <a:stretch>
            <a:fillRect/>
          </a:stretch>
        </p:blipFill>
        <p:spPr>
          <a:xfrm>
            <a:off x="421640" y="250825"/>
            <a:ext cx="873125" cy="873125"/>
          </a:xfrm>
          <a:prstGeom prst="rect">
            <a:avLst/>
          </a:prstGeom>
        </p:spPr>
      </p:pic>
      <p:pic>
        <p:nvPicPr>
          <p:cNvPr id="9" name="图片 8" descr="校名（中英文 蓝）"/>
          <p:cNvPicPr>
            <a:picLocks noChangeAspect="1"/>
          </p:cNvPicPr>
          <p:nvPr/>
        </p:nvPicPr>
        <p:blipFill>
          <a:blip r:embed="rId3"/>
          <a:stretch>
            <a:fillRect/>
          </a:stretch>
        </p:blipFill>
        <p:spPr>
          <a:xfrm>
            <a:off x="1409065" y="395605"/>
            <a:ext cx="2468245" cy="582930"/>
          </a:xfrm>
          <a:prstGeom prst="rect">
            <a:avLst/>
          </a:prstGeom>
        </p:spPr>
      </p:pic>
      <p:pic>
        <p:nvPicPr>
          <p:cNvPr id="7" name="Picture 4"/>
          <p:cNvPicPr>
            <a:picLocks noChangeAspect="1" noChangeArrowheads="1"/>
          </p:cNvPicPr>
          <p:nvPr/>
        </p:nvPicPr>
        <p:blipFill>
          <a:blip r:embed="rId4"/>
          <a:srcRect/>
          <a:stretch>
            <a:fillRect/>
          </a:stretch>
        </p:blipFill>
        <p:spPr bwMode="auto">
          <a:xfrm>
            <a:off x="9129594" y="396541"/>
            <a:ext cx="2693670" cy="3683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6"/>
          <p:cNvSpPr/>
          <p:nvPr/>
        </p:nvSpPr>
        <p:spPr bwMode="auto">
          <a:xfrm>
            <a:off x="421640" y="1320165"/>
            <a:ext cx="5674995" cy="76200"/>
          </a:xfrm>
          <a:custGeom>
            <a:avLst/>
            <a:gdLst>
              <a:gd name="T0" fmla="*/ 13509 w 13509"/>
              <a:gd name="T1" fmla="*/ 0 h 275"/>
              <a:gd name="T2" fmla="*/ 13509 w 13509"/>
              <a:gd name="T3" fmla="*/ 275 h 275"/>
              <a:gd name="T4" fmla="*/ 0 w 13509"/>
              <a:gd name="T5" fmla="*/ 275 h 275"/>
              <a:gd name="T6" fmla="*/ 86 w 13509"/>
              <a:gd name="T7" fmla="*/ 0 h 275"/>
              <a:gd name="T8" fmla="*/ 13509 w 13509"/>
              <a:gd name="T9" fmla="*/ 0 h 275"/>
            </a:gdLst>
            <a:ahLst/>
            <a:cxnLst>
              <a:cxn ang="0">
                <a:pos x="T0" y="T1"/>
              </a:cxn>
              <a:cxn ang="0">
                <a:pos x="T2" y="T3"/>
              </a:cxn>
              <a:cxn ang="0">
                <a:pos x="T4" y="T5"/>
              </a:cxn>
              <a:cxn ang="0">
                <a:pos x="T6" y="T7"/>
              </a:cxn>
              <a:cxn ang="0">
                <a:pos x="T8" y="T9"/>
              </a:cxn>
            </a:cxnLst>
            <a:rect l="0" t="0" r="r" b="b"/>
            <a:pathLst>
              <a:path w="13509" h="275">
                <a:moveTo>
                  <a:pt x="13509" y="0"/>
                </a:moveTo>
                <a:lnTo>
                  <a:pt x="13509" y="275"/>
                </a:lnTo>
                <a:lnTo>
                  <a:pt x="0" y="275"/>
                </a:lnTo>
                <a:lnTo>
                  <a:pt x="86" y="0"/>
                </a:lnTo>
                <a:lnTo>
                  <a:pt x="13509" y="0"/>
                </a:lnTo>
                <a:close/>
              </a:path>
            </a:pathLst>
          </a:custGeom>
          <a:gradFill>
            <a:gsLst>
              <a:gs pos="0">
                <a:srgbClr val="012D86"/>
              </a:gs>
              <a:gs pos="100000">
                <a:srgbClr val="0E2557"/>
              </a:gs>
            </a:gsLst>
            <a:lin scaled="0"/>
          </a:gra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advTm="5000"/>
    </mc:Choice>
    <mc:Fallback xmlns="">
      <p:transition spd="med"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5361" y="116633"/>
            <a:ext cx="629872" cy="612768"/>
            <a:chOff x="3070727" y="196457"/>
            <a:chExt cx="692047" cy="673255"/>
          </a:xfrm>
          <a:solidFill>
            <a:schemeClr val="accent1">
              <a:lumMod val="75000"/>
            </a:schemeClr>
          </a:solidFill>
        </p:grpSpPr>
        <p:sp>
          <p:nvSpPr>
            <p:cNvPr id="5" name="平行四边形 4"/>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文本占位符 5"/>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p>
        </p:txBody>
      </p:sp>
      <p:sp>
        <p:nvSpPr>
          <p:cNvPr id="60" name="圆角矩形 6"/>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 name="文本框 2"/>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研究方法</a:t>
            </a:r>
          </a:p>
        </p:txBody>
      </p:sp>
      <p:pic>
        <p:nvPicPr>
          <p:cNvPr id="11" name="内容占位符 10"/>
          <p:cNvPicPr>
            <a:picLocks noGrp="1" noChangeAspect="1"/>
          </p:cNvPicPr>
          <p:nvPr>
            <p:ph idx="1"/>
          </p:nvPr>
        </p:nvPicPr>
        <p:blipFill>
          <a:blip r:embed="rId3"/>
          <a:stretch>
            <a:fillRect/>
          </a:stretch>
        </p:blipFill>
        <p:spPr>
          <a:xfrm>
            <a:off x="9093835" y="80645"/>
            <a:ext cx="2741930" cy="648970"/>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6</a:t>
            </a:fld>
            <a:endParaRPr lang="zh-CN" altLang="en-US"/>
          </a:p>
        </p:txBody>
      </p:sp>
      <p:sp>
        <p:nvSpPr>
          <p:cNvPr id="12" name="文本框 11"/>
          <p:cNvSpPr txBox="1"/>
          <p:nvPr/>
        </p:nvSpPr>
        <p:spPr>
          <a:xfrm>
            <a:off x="706120" y="1520190"/>
            <a:ext cx="10680065" cy="1814830"/>
          </a:xfrm>
          <a:prstGeom prst="rect">
            <a:avLst/>
          </a:prstGeom>
        </p:spPr>
        <p:txBody>
          <a:bodyPr wrap="square">
            <a:spAutoFit/>
          </a:bodyPr>
          <a:lstStyle/>
          <a:p>
            <a:pPr marL="0" indent="152400" algn="just">
              <a:spcBef>
                <a:spcPct val="0"/>
              </a:spcBef>
              <a:spcAft>
                <a:spcPct val="0"/>
              </a:spcAft>
            </a:pPr>
            <a:r>
              <a:rPr lang="zh-CN" altLang="en-US" sz="1600" b="1" i="0">
                <a:latin typeface="微软雅黑" panose="020B0503020204020204" charset="-122"/>
                <a:ea typeface="微软雅黑" panose="020B0503020204020204" charset="-122"/>
                <a:cs typeface="微软雅黑" panose="020B0503020204020204" charset="-122"/>
              </a:rPr>
              <a:t>Materials Studio (MS)：</a:t>
            </a:r>
          </a:p>
          <a:p>
            <a:pPr marL="0" indent="152400" algn="just">
              <a:spcBef>
                <a:spcPct val="0"/>
              </a:spcBef>
              <a:spcAft>
                <a:spcPct val="0"/>
              </a:spcAft>
            </a:pPr>
            <a:r>
              <a:rPr lang="zh-CN" altLang="en-US" sz="1600" b="1" i="0">
                <a:latin typeface="微软雅黑" panose="020B0503020204020204" charset="-122"/>
                <a:ea typeface="微软雅黑" panose="020B0503020204020204" charset="-122"/>
                <a:cs typeface="微软雅黑" panose="020B0503020204020204" charset="-122"/>
              </a:rPr>
              <a:t>   MS是一款集成化材料模拟软件平台，支持分子模型的构建、结构优化与分子动力学模拟。通过MS，可以便捷地搭建环氧树脂与固化剂的分子结构，进行几何优化和力场参数设置，为后续模拟提供合理初始构型。</a:t>
            </a:r>
          </a:p>
          <a:p>
            <a:pPr marL="0" indent="152400" algn="just">
              <a:spcBef>
                <a:spcPct val="0"/>
              </a:spcBef>
              <a:spcAft>
                <a:spcPct val="0"/>
              </a:spcAft>
            </a:pPr>
            <a:endParaRPr lang="zh-CN" altLang="en-US" sz="1600" b="1" i="0">
              <a:latin typeface="微软雅黑" panose="020B0503020204020204" charset="-122"/>
              <a:ea typeface="微软雅黑" panose="020B0503020204020204" charset="-122"/>
              <a:cs typeface="微软雅黑" panose="020B0503020204020204" charset="-122"/>
            </a:endParaRPr>
          </a:p>
          <a:p>
            <a:pPr marL="0" indent="152400" algn="just">
              <a:spcBef>
                <a:spcPct val="0"/>
              </a:spcBef>
              <a:spcAft>
                <a:spcPct val="0"/>
              </a:spcAft>
            </a:pPr>
            <a:r>
              <a:rPr lang="zh-CN" altLang="en-US" sz="1600" b="1" i="0">
                <a:latin typeface="微软雅黑" panose="020B0503020204020204" charset="-122"/>
                <a:ea typeface="微软雅黑" panose="020B0503020204020204" charset="-122"/>
                <a:cs typeface="微软雅黑" panose="020B0503020204020204" charset="-122"/>
              </a:rPr>
              <a:t>LAMMPS：</a:t>
            </a:r>
          </a:p>
          <a:p>
            <a:pPr marL="0" indent="152400" algn="just">
              <a:spcBef>
                <a:spcPct val="0"/>
              </a:spcBef>
              <a:spcAft>
                <a:spcPct val="0"/>
              </a:spcAft>
            </a:pPr>
            <a:r>
              <a:rPr lang="zh-CN" altLang="en-US" sz="1600" b="1" i="0">
                <a:latin typeface="微软雅黑" panose="020B0503020204020204" charset="-122"/>
                <a:ea typeface="微软雅黑" panose="020B0503020204020204" charset="-122"/>
                <a:cs typeface="微软雅黑" panose="020B0503020204020204" charset="-122"/>
              </a:rPr>
              <a:t>   LAMMPS是一款开源、并行化能力强的分子模拟软件，适用于大规模分子动力学模拟。在本研究中，利用LAMMPS对环氧树脂固化反应过程及其交联网络进行分子动力学模拟，分析固化后材料的结构演化与物理性质。</a:t>
            </a:r>
          </a:p>
        </p:txBody>
      </p:sp>
      <p:pic>
        <p:nvPicPr>
          <p:cNvPr id="19" name="图片 18"/>
          <p:cNvPicPr/>
          <p:nvPr/>
        </p:nvPicPr>
        <p:blipFill>
          <a:blip r:embed="rId4"/>
          <a:stretch>
            <a:fillRect/>
          </a:stretch>
        </p:blipFill>
        <p:spPr>
          <a:xfrm>
            <a:off x="7270750" y="5320030"/>
            <a:ext cx="3308350" cy="933450"/>
          </a:xfrm>
          <a:prstGeom prst="rect">
            <a:avLst/>
          </a:prstGeom>
        </p:spPr>
      </p:pic>
      <p:pic>
        <p:nvPicPr>
          <p:cNvPr id="8" name="图片 7"/>
          <p:cNvPicPr/>
          <p:nvPr/>
        </p:nvPicPr>
        <p:blipFill>
          <a:blip r:embed="rId5"/>
          <a:srcRect l="12325" t="20792" r="14526" b="22631"/>
          <a:stretch>
            <a:fillRect/>
          </a:stretch>
        </p:blipFill>
        <p:spPr>
          <a:xfrm>
            <a:off x="7111365" y="3683000"/>
            <a:ext cx="3312795" cy="1289050"/>
          </a:xfrm>
          <a:prstGeom prst="rect">
            <a:avLst/>
          </a:prstGeom>
        </p:spPr>
      </p:pic>
      <p:sp>
        <p:nvSpPr>
          <p:cNvPr id="15" name="矩形 14"/>
          <p:cNvSpPr/>
          <p:nvPr/>
        </p:nvSpPr>
        <p:spPr>
          <a:xfrm>
            <a:off x="720090" y="1384300"/>
            <a:ext cx="10666095" cy="212153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nvSpPr>
        <p:spPr>
          <a:xfrm>
            <a:off x="706120" y="872490"/>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r>
              <a:rPr lang="zh-CN" altLang="en-US" b="1" dirty="0">
                <a:solidFill>
                  <a:srgbClr val="FF0000"/>
                </a:solidFill>
                <a:latin typeface="微软雅黑" panose="020B0503020204020204" charset="-122"/>
                <a:ea typeface="微软雅黑" panose="020B0503020204020204" charset="-122"/>
                <a:sym typeface="+mn-ea"/>
              </a:rPr>
              <a:t>分子动力学</a:t>
            </a:r>
            <a:r>
              <a:rPr lang="zh-CN" altLang="en-US" b="1" dirty="0">
                <a:latin typeface="微软雅黑" panose="020B0503020204020204" charset="-122"/>
                <a:ea typeface="微软雅黑" panose="020B0503020204020204" charset="-122"/>
                <a:sym typeface="+mn-ea"/>
              </a:rPr>
              <a:t>研究方法</a:t>
            </a:r>
          </a:p>
        </p:txBody>
      </p:sp>
      <p:sp>
        <p:nvSpPr>
          <p:cNvPr id="17" name="矩形 16"/>
          <p:cNvSpPr/>
          <p:nvPr/>
        </p:nvSpPr>
        <p:spPr>
          <a:xfrm>
            <a:off x="779145" y="3851910"/>
            <a:ext cx="6022975" cy="2574290"/>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文本框 17"/>
          <p:cNvSpPr txBox="1"/>
          <p:nvPr/>
        </p:nvSpPr>
        <p:spPr>
          <a:xfrm>
            <a:off x="965200" y="3985895"/>
            <a:ext cx="5766435" cy="2306955"/>
          </a:xfrm>
          <a:prstGeom prst="rect">
            <a:avLst/>
          </a:prstGeom>
          <a:noFill/>
        </p:spPr>
        <p:txBody>
          <a:bodyPr wrap="square" rtlCol="0" anchor="t">
            <a:spAutoFit/>
          </a:bodyPr>
          <a:lstStyle/>
          <a:p>
            <a:r>
              <a:rPr lang="zh-CN" altLang="en-US" sz="1600" b="1">
                <a:latin typeface="微软雅黑" panose="020B0503020204020204" charset="-122"/>
                <a:ea typeface="微软雅黑" panose="020B0503020204020204" charset="-122"/>
                <a:cs typeface="微软雅黑" panose="020B0503020204020204" charset="-122"/>
              </a:rPr>
              <a:t>1、在Materials Studio中构建环氧树脂和固化剂分子模型，并进行能量最优化；</a:t>
            </a:r>
          </a:p>
          <a:p>
            <a:endParaRPr lang="zh-CN" altLang="en-US" sz="1600" b="1">
              <a:latin typeface="微软雅黑" panose="020B0503020204020204" charset="-122"/>
              <a:ea typeface="微软雅黑" panose="020B0503020204020204" charset="-122"/>
              <a:cs typeface="微软雅黑" panose="020B0503020204020204" charset="-122"/>
            </a:endParaRPr>
          </a:p>
          <a:p>
            <a:endParaRPr lang="zh-CN" altLang="en-US" sz="1600" b="1">
              <a:latin typeface="微软雅黑" panose="020B0503020204020204" charset="-122"/>
              <a:ea typeface="微软雅黑" panose="020B0503020204020204" charset="-122"/>
              <a:cs typeface="微软雅黑" panose="020B0503020204020204" charset="-122"/>
            </a:endParaRPr>
          </a:p>
          <a:p>
            <a:r>
              <a:rPr lang="zh-CN" altLang="en-US" sz="1600" b="1">
                <a:latin typeface="微软雅黑" panose="020B0503020204020204" charset="-122"/>
                <a:ea typeface="微软雅黑" panose="020B0503020204020204" charset="-122"/>
                <a:cs typeface="微软雅黑" panose="020B0503020204020204" charset="-122"/>
              </a:rPr>
              <a:t>2、导出优化后的结构和力场参数，输入至LAMMPS；</a:t>
            </a:r>
          </a:p>
          <a:p>
            <a:endParaRPr lang="zh-CN" altLang="en-US" sz="1600" b="1">
              <a:latin typeface="微软雅黑" panose="020B0503020204020204" charset="-122"/>
              <a:ea typeface="微软雅黑" panose="020B0503020204020204" charset="-122"/>
              <a:cs typeface="微软雅黑" panose="020B0503020204020204" charset="-122"/>
            </a:endParaRPr>
          </a:p>
          <a:p>
            <a:endParaRPr lang="zh-CN" altLang="en-US" sz="1600" b="1">
              <a:latin typeface="微软雅黑" panose="020B0503020204020204" charset="-122"/>
              <a:ea typeface="微软雅黑" panose="020B0503020204020204" charset="-122"/>
              <a:cs typeface="微软雅黑" panose="020B0503020204020204" charset="-122"/>
            </a:endParaRPr>
          </a:p>
          <a:p>
            <a:r>
              <a:rPr lang="zh-CN" altLang="en-US" sz="1600" b="1">
                <a:latin typeface="微软雅黑" panose="020B0503020204020204" charset="-122"/>
                <a:ea typeface="微软雅黑" panose="020B0503020204020204" charset="-122"/>
                <a:cs typeface="微软雅黑" panose="020B0503020204020204" charset="-122"/>
              </a:rPr>
              <a:t>3、利用LAMMPS进行分子动力学模拟，研究固化过程中的结构变化及性能参数。</a:t>
            </a:r>
          </a:p>
        </p:txBody>
      </p:sp>
    </p:spTree>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AE70B2-8BF9-45C0-BB95-33D1B9D3A854}" type="slidenum">
              <a:rPr lang="zh-CN" altLang="en-US" smtClean="0"/>
              <a:t>7</a:t>
            </a:fld>
            <a:endParaRPr lang="zh-CN" altLang="en-US"/>
          </a:p>
        </p:txBody>
      </p:sp>
      <p:grpSp>
        <p:nvGrpSpPr>
          <p:cNvPr id="2" name="组合 1"/>
          <p:cNvGrpSpPr/>
          <p:nvPr/>
        </p:nvGrpSpPr>
        <p:grpSpPr>
          <a:xfrm>
            <a:off x="335361" y="116633"/>
            <a:ext cx="629872" cy="612768"/>
            <a:chOff x="3070727" y="196457"/>
            <a:chExt cx="692047" cy="673255"/>
          </a:xfrm>
          <a:solidFill>
            <a:schemeClr val="accent1">
              <a:lumMod val="75000"/>
            </a:schemeClr>
          </a:solidFill>
        </p:grpSpPr>
        <p:sp>
          <p:nvSpPr>
            <p:cNvPr id="3" name="平行四边形 2"/>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4" name="直接连接符 13"/>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p>
        </p:txBody>
      </p:sp>
      <p:sp>
        <p:nvSpPr>
          <p:cNvPr id="60" name="圆角矩形 6"/>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框 15"/>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rPr>
              <a:t>研究方法</a:t>
            </a:r>
          </a:p>
        </p:txBody>
      </p:sp>
      <p:pic>
        <p:nvPicPr>
          <p:cNvPr id="17" name="内容占位符 16"/>
          <p:cNvPicPr>
            <a:picLocks noGrp="1" noChangeAspect="1"/>
          </p:cNvPicPr>
          <p:nvPr>
            <p:ph idx="1"/>
          </p:nvPr>
        </p:nvPicPr>
        <p:blipFill>
          <a:blip r:embed="rId2"/>
          <a:stretch>
            <a:fillRect/>
          </a:stretch>
        </p:blipFill>
        <p:spPr>
          <a:xfrm>
            <a:off x="9093835" y="80645"/>
            <a:ext cx="2741930" cy="648970"/>
          </a:xfrm>
          <a:prstGeom prst="rect">
            <a:avLst/>
          </a:prstGeom>
        </p:spPr>
      </p:pic>
      <p:sp>
        <p:nvSpPr>
          <p:cNvPr id="7" name="文本框 6"/>
          <p:cNvSpPr txBox="1"/>
          <p:nvPr/>
        </p:nvSpPr>
        <p:spPr>
          <a:xfrm>
            <a:off x="509905" y="867410"/>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mj-ea"/>
              <a:ea typeface="+mj-ea"/>
              <a:sym typeface="+mn-ea"/>
            </a:endParaRPr>
          </a:p>
        </p:txBody>
      </p:sp>
      <p:sp>
        <p:nvSpPr>
          <p:cNvPr id="6" name="文本框 5"/>
          <p:cNvSpPr txBox="1"/>
          <p:nvPr/>
        </p:nvSpPr>
        <p:spPr>
          <a:xfrm>
            <a:off x="852805" y="946150"/>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r>
              <a:rPr lang="zh-CN" altLang="en-US" b="1" dirty="0">
                <a:solidFill>
                  <a:srgbClr val="FF0000"/>
                </a:solidFill>
                <a:latin typeface="微软雅黑" panose="020B0503020204020204" charset="-122"/>
                <a:ea typeface="微软雅黑" panose="020B0503020204020204" charset="-122"/>
                <a:sym typeface="+mn-ea"/>
              </a:rPr>
              <a:t>量子化学</a:t>
            </a:r>
            <a:r>
              <a:rPr lang="zh-CN" altLang="en-US" b="1" dirty="0">
                <a:latin typeface="微软雅黑" panose="020B0503020204020204" charset="-122"/>
                <a:ea typeface="微软雅黑" panose="020B0503020204020204" charset="-122"/>
                <a:sym typeface="+mn-ea"/>
              </a:rPr>
              <a:t>研究方法</a:t>
            </a:r>
          </a:p>
        </p:txBody>
      </p:sp>
      <p:pic>
        <p:nvPicPr>
          <p:cNvPr id="8" name="图片 7"/>
          <p:cNvPicPr>
            <a:picLocks noChangeAspect="1"/>
          </p:cNvPicPr>
          <p:nvPr/>
        </p:nvPicPr>
        <p:blipFill>
          <a:blip r:embed="rId3"/>
          <a:stretch>
            <a:fillRect/>
          </a:stretch>
        </p:blipFill>
        <p:spPr>
          <a:xfrm>
            <a:off x="6948805" y="2906395"/>
            <a:ext cx="2686050" cy="1667510"/>
          </a:xfrm>
          <a:prstGeom prst="rect">
            <a:avLst/>
          </a:prstGeom>
        </p:spPr>
      </p:pic>
      <p:sp>
        <p:nvSpPr>
          <p:cNvPr id="9" name="文本框 8"/>
          <p:cNvSpPr txBox="1"/>
          <p:nvPr/>
        </p:nvSpPr>
        <p:spPr>
          <a:xfrm>
            <a:off x="852805" y="1491615"/>
            <a:ext cx="10534015" cy="922020"/>
          </a:xfrm>
          <a:prstGeom prst="rect">
            <a:avLst/>
          </a:prstGeom>
          <a:noFill/>
        </p:spPr>
        <p:txBody>
          <a:bodyPr wrap="square" rtlCol="0" anchor="t">
            <a:spAutoFit/>
          </a:bodyPr>
          <a:lstStyle/>
          <a:p>
            <a:r>
              <a:rPr lang="en-US" altLang="zh-CN" b="1"/>
              <a:t>   </a:t>
            </a:r>
            <a:r>
              <a:rPr lang="zh-CN" altLang="en-US" b="1"/>
              <a:t>Gaussian是一款广泛应用于量子化学领域的软件包，能够对分子结构、能量、振动频率、反应路径等进行高精度的量子力学计算。其核心采用从头算（ab initio）、密度泛函理论（DFT）等方法，适合研究分子的电子结构、反应机理和性质预测。</a:t>
            </a:r>
          </a:p>
        </p:txBody>
      </p:sp>
      <p:sp>
        <p:nvSpPr>
          <p:cNvPr id="10" name="矩形 9"/>
          <p:cNvSpPr/>
          <p:nvPr/>
        </p:nvSpPr>
        <p:spPr>
          <a:xfrm>
            <a:off x="720090" y="1458595"/>
            <a:ext cx="10666095" cy="10521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stretch>
            <a:fillRect/>
          </a:stretch>
        </p:blipFill>
        <p:spPr>
          <a:xfrm>
            <a:off x="6948805" y="4797425"/>
            <a:ext cx="2685415" cy="1885315"/>
          </a:xfrm>
          <a:prstGeom prst="rect">
            <a:avLst/>
          </a:prstGeom>
        </p:spPr>
      </p:pic>
      <p:sp>
        <p:nvSpPr>
          <p:cNvPr id="12" name="矩形 11"/>
          <p:cNvSpPr/>
          <p:nvPr/>
        </p:nvSpPr>
        <p:spPr>
          <a:xfrm>
            <a:off x="720090" y="3162935"/>
            <a:ext cx="4613910" cy="326326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文本框 19"/>
          <p:cNvSpPr txBox="1"/>
          <p:nvPr/>
        </p:nvSpPr>
        <p:spPr>
          <a:xfrm>
            <a:off x="1127760" y="3316605"/>
            <a:ext cx="3818890" cy="3846195"/>
          </a:xfrm>
          <a:prstGeom prst="rect">
            <a:avLst/>
          </a:prstGeom>
          <a:noFill/>
        </p:spPr>
        <p:txBody>
          <a:bodyPr wrap="square" rtlCol="0" anchor="t">
            <a:spAutoFit/>
          </a:bodyPr>
          <a:lstStyle/>
          <a:p>
            <a:pPr fontAlgn="auto">
              <a:spcBef>
                <a:spcPts val="3000"/>
              </a:spcBef>
            </a:pPr>
            <a:r>
              <a:rPr lang="zh-CN" altLang="en-US" sz="1600" b="1">
                <a:sym typeface="+mn-ea"/>
              </a:rPr>
              <a:t>1、环氧树脂及固化剂分子建模</a:t>
            </a:r>
          </a:p>
          <a:p>
            <a:pPr fontAlgn="auto">
              <a:spcBef>
                <a:spcPts val="3000"/>
              </a:spcBef>
            </a:pPr>
            <a:r>
              <a:rPr lang="zh-CN" altLang="en-US" sz="1600" b="1">
                <a:sym typeface="+mn-ea"/>
              </a:rPr>
              <a:t>2、模型体系的设置与参数化</a:t>
            </a:r>
          </a:p>
          <a:p>
            <a:pPr fontAlgn="auto">
              <a:spcBef>
                <a:spcPts val="3000"/>
              </a:spcBef>
            </a:pPr>
            <a:r>
              <a:rPr lang="zh-CN" altLang="en-US" sz="1600" b="1">
                <a:sym typeface="+mn-ea"/>
              </a:rPr>
              <a:t>3、计算单点能和搜寻过渡态</a:t>
            </a:r>
          </a:p>
          <a:p>
            <a:pPr fontAlgn="auto">
              <a:spcBef>
                <a:spcPts val="3000"/>
              </a:spcBef>
            </a:pPr>
            <a:r>
              <a:rPr lang="zh-CN" altLang="en-US" sz="1600" b="1">
                <a:sym typeface="+mn-ea"/>
              </a:rPr>
              <a:t>4、计算反应能垒和反应速率常数</a:t>
            </a:r>
          </a:p>
          <a:p>
            <a:pPr fontAlgn="auto">
              <a:spcBef>
                <a:spcPts val="3000"/>
              </a:spcBef>
            </a:pPr>
            <a:r>
              <a:rPr lang="zh-CN" altLang="en-US" sz="1600" b="1">
                <a:sym typeface="+mn-ea"/>
              </a:rPr>
              <a:t>5、绘制反应机理图</a:t>
            </a:r>
            <a:endParaRPr lang="zh-CN" altLang="en-US" sz="1600" b="1"/>
          </a:p>
          <a:p>
            <a:endParaRPr lang="zh-CN" altLang="en-US" sz="1600" b="1" dirty="0">
              <a:solidFill>
                <a:srgbClr val="FF0000"/>
              </a:solidFill>
              <a:ea typeface="等线" panose="02010600030101010101" charset="-122"/>
            </a:endParaRPr>
          </a:p>
          <a:p>
            <a:endParaRPr lang="zh-CN" altLang="en-US" sz="1600" b="1" dirty="0">
              <a:solidFill>
                <a:srgbClr val="FF0000"/>
              </a:solidFill>
              <a:ea typeface="等线" panose="02010600030101010101" charset="-122"/>
              <a:sym typeface="+mn-ea"/>
            </a:endParaRPr>
          </a:p>
          <a:p>
            <a:endParaRPr lang="zh-CN" altLang="en-US" sz="1600" b="1" dirty="0">
              <a:solidFill>
                <a:srgbClr val="FF0000"/>
              </a:solidFill>
              <a:ea typeface="等线" panose="02010600030101010101" charset="-122"/>
            </a:endParaRPr>
          </a:p>
          <a:p>
            <a:endParaRPr lang="zh-CN" altLang="en-US" sz="1600" b="1">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555750" y="2118995"/>
            <a:ext cx="9080500" cy="2620010"/>
            <a:chOff x="2281368" y="2444729"/>
            <a:chExt cx="9080269" cy="2620010"/>
          </a:xfrm>
          <a:gradFill>
            <a:gsLst>
              <a:gs pos="0">
                <a:srgbClr val="012D86"/>
              </a:gs>
              <a:gs pos="100000">
                <a:srgbClr val="0E2557"/>
              </a:gs>
            </a:gsLst>
            <a:lin scaled="0"/>
          </a:gradFill>
        </p:grpSpPr>
        <p:grpSp>
          <p:nvGrpSpPr>
            <p:cNvPr id="31" name="组合 30"/>
            <p:cNvGrpSpPr/>
            <p:nvPr/>
          </p:nvGrpSpPr>
          <p:grpSpPr>
            <a:xfrm>
              <a:off x="4834472" y="2444729"/>
              <a:ext cx="6527165" cy="2620010"/>
              <a:chOff x="5027654" y="2644426"/>
              <a:chExt cx="6073680" cy="2620010"/>
            </a:xfrm>
            <a:grpFill/>
          </p:grpSpPr>
          <p:sp>
            <p:nvSpPr>
              <p:cNvPr id="36" name="圆角矩形 35"/>
              <p:cNvSpPr/>
              <p:nvPr/>
            </p:nvSpPr>
            <p:spPr>
              <a:xfrm>
                <a:off x="5202555" y="2921286"/>
                <a:ext cx="5898779" cy="2343150"/>
              </a:xfrm>
              <a:prstGeom prst="roundRect">
                <a:avLst>
                  <a:gd name="adj" fmla="val 0"/>
                </a:avLst>
              </a:prstGeom>
              <a:solidFill>
                <a:schemeClr val="bg1"/>
              </a:solidFill>
              <a:ln w="28575">
                <a:gradFill>
                  <a:gsLst>
                    <a:gs pos="0">
                      <a:srgbClr val="012D86"/>
                    </a:gs>
                    <a:gs pos="100000">
                      <a:srgbClr val="0E2557"/>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5027654" y="2644426"/>
                <a:ext cx="5762138" cy="2343150"/>
              </a:xfrm>
              <a:prstGeom prst="roundRect">
                <a:avLst>
                  <a:gd name="adj" fmla="val 0"/>
                </a:avLst>
              </a:prstGeom>
              <a:grpFill/>
              <a:ln>
                <a:gradFill>
                  <a:gsLst>
                    <a:gs pos="0">
                      <a:srgbClr val="012D86"/>
                    </a:gs>
                    <a:gs pos="100000">
                      <a:srgbClr val="0E2557"/>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spc="300" dirty="0">
                    <a:solidFill>
                      <a:schemeClr val="bg1"/>
                    </a:solidFill>
                    <a:latin typeface="微软雅黑" panose="020B0503020204020204" charset="-122"/>
                    <a:ea typeface="微软雅黑" panose="020B0503020204020204" charset="-122"/>
                    <a:cs typeface="微软雅黑" panose="020B0503020204020204" charset="-122"/>
                    <a:sym typeface="+mn-ea"/>
                  </a:rPr>
                  <a:t>模拟进展</a:t>
                </a:r>
              </a:p>
            </p:txBody>
          </p:sp>
        </p:grpSp>
        <p:grpSp>
          <p:nvGrpSpPr>
            <p:cNvPr id="32" name="组合 31"/>
            <p:cNvGrpSpPr/>
            <p:nvPr/>
          </p:nvGrpSpPr>
          <p:grpSpPr>
            <a:xfrm>
              <a:off x="2281368" y="2701689"/>
              <a:ext cx="2123175" cy="2094620"/>
              <a:chOff x="2528486" y="2484199"/>
              <a:chExt cx="2123175" cy="2094620"/>
            </a:xfrm>
            <a:grpFill/>
          </p:grpSpPr>
          <p:sp>
            <p:nvSpPr>
              <p:cNvPr id="33" name="圆角矩形 32"/>
              <p:cNvSpPr/>
              <p:nvPr/>
            </p:nvSpPr>
            <p:spPr>
              <a:xfrm>
                <a:off x="2528486" y="2484199"/>
                <a:ext cx="1805909" cy="1805909"/>
              </a:xfrm>
              <a:prstGeom prst="roundRect">
                <a:avLst>
                  <a:gd name="adj" fmla="val 0"/>
                </a:avLst>
              </a:prstGeom>
              <a:grpFill/>
              <a:ln w="19050">
                <a:gradFill>
                  <a:gsLst>
                    <a:gs pos="0">
                      <a:srgbClr val="012D86"/>
                    </a:gs>
                    <a:gs pos="100000">
                      <a:srgbClr val="0E2557"/>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2845752" y="2772910"/>
                <a:ext cx="1805909" cy="1805909"/>
              </a:xfrm>
              <a:prstGeom prst="roundRect">
                <a:avLst>
                  <a:gd name="adj" fmla="val 0"/>
                </a:avLst>
              </a:prstGeom>
              <a:grpFill/>
              <a:ln w="19050">
                <a:gradFill>
                  <a:gsLst>
                    <a:gs pos="0">
                      <a:srgbClr val="012D86"/>
                    </a:gs>
                    <a:gs pos="100000">
                      <a:srgbClr val="0E2557"/>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文本框 34"/>
              <p:cNvSpPr txBox="1"/>
              <p:nvPr/>
            </p:nvSpPr>
            <p:spPr>
              <a:xfrm>
                <a:off x="3276832" y="3093081"/>
                <a:ext cx="944856" cy="1014730"/>
              </a:xfrm>
              <a:prstGeom prst="rect">
                <a:avLst/>
              </a:prstGeom>
              <a:grpFill/>
              <a:ln>
                <a:gradFill>
                  <a:gsLst>
                    <a:gs pos="0">
                      <a:srgbClr val="012D86"/>
                    </a:gs>
                    <a:gs pos="100000">
                      <a:srgbClr val="0E2557"/>
                    </a:gs>
                  </a:gsLst>
                </a:gradFill>
              </a:ln>
            </p:spPr>
            <p:txBody>
              <a:bodyPr wrap="none" rtlCol="0">
                <a:spAutoFit/>
              </a:bodyPr>
              <a:lstStyle/>
              <a:p>
                <a:r>
                  <a:rPr lang="zh-CN" altLang="en-US" sz="6000" b="1" dirty="0">
                    <a:solidFill>
                      <a:schemeClr val="bg1"/>
                    </a:solidFill>
                    <a:latin typeface="Arial" panose="020B0604020202020204" pitchFamily="34" charset="0"/>
                    <a:ea typeface="微软雅黑" panose="020B0503020204020204" charset="-122"/>
                    <a:cs typeface="Arial" panose="020B0604020202020204" pitchFamily="34" charset="0"/>
                  </a:rPr>
                  <a:t>三</a:t>
                </a:r>
              </a:p>
            </p:txBody>
          </p:sp>
        </p:grpSp>
      </p:grpSp>
      <p:sp>
        <p:nvSpPr>
          <p:cNvPr id="13" name="Freeform 6"/>
          <p:cNvSpPr/>
          <p:nvPr/>
        </p:nvSpPr>
        <p:spPr bwMode="auto">
          <a:xfrm>
            <a:off x="-204470" y="6614795"/>
            <a:ext cx="12402820" cy="243205"/>
          </a:xfrm>
          <a:custGeom>
            <a:avLst/>
            <a:gdLst>
              <a:gd name="T0" fmla="*/ 13509 w 13509"/>
              <a:gd name="T1" fmla="*/ 0 h 275"/>
              <a:gd name="T2" fmla="*/ 13509 w 13509"/>
              <a:gd name="T3" fmla="*/ 275 h 275"/>
              <a:gd name="T4" fmla="*/ 0 w 13509"/>
              <a:gd name="T5" fmla="*/ 275 h 275"/>
              <a:gd name="T6" fmla="*/ 86 w 13509"/>
              <a:gd name="T7" fmla="*/ 0 h 275"/>
              <a:gd name="T8" fmla="*/ 13509 w 13509"/>
              <a:gd name="T9" fmla="*/ 0 h 275"/>
            </a:gdLst>
            <a:ahLst/>
            <a:cxnLst>
              <a:cxn ang="0">
                <a:pos x="T0" y="T1"/>
              </a:cxn>
              <a:cxn ang="0">
                <a:pos x="T2" y="T3"/>
              </a:cxn>
              <a:cxn ang="0">
                <a:pos x="T4" y="T5"/>
              </a:cxn>
              <a:cxn ang="0">
                <a:pos x="T6" y="T7"/>
              </a:cxn>
              <a:cxn ang="0">
                <a:pos x="T8" y="T9"/>
              </a:cxn>
            </a:cxnLst>
            <a:rect l="0" t="0" r="r" b="b"/>
            <a:pathLst>
              <a:path w="13509" h="275">
                <a:moveTo>
                  <a:pt x="13509" y="0"/>
                </a:moveTo>
                <a:lnTo>
                  <a:pt x="13509" y="275"/>
                </a:lnTo>
                <a:lnTo>
                  <a:pt x="0" y="275"/>
                </a:lnTo>
                <a:lnTo>
                  <a:pt x="86" y="0"/>
                </a:lnTo>
                <a:lnTo>
                  <a:pt x="13509" y="0"/>
                </a:lnTo>
                <a:close/>
              </a:path>
            </a:pathLst>
          </a:custGeom>
          <a:gradFill>
            <a:gsLst>
              <a:gs pos="0">
                <a:srgbClr val="012D86"/>
              </a:gs>
              <a:gs pos="100000">
                <a:srgbClr val="0E2557"/>
              </a:gs>
            </a:gsLst>
            <a:lin scaled="0"/>
          </a:gradFill>
          <a:ln>
            <a:noFill/>
          </a:ln>
        </p:spPr>
        <p:txBody>
          <a:bodyPr vert="horz" wrap="square" lIns="91440" tIns="45720" rIns="91440" bIns="45720" numCol="1" anchor="t" anchorCtr="0" compatLnSpc="1"/>
          <a:lstStyle/>
          <a:p>
            <a:endParaRPr lang="zh-CN" altLang="en-US"/>
          </a:p>
        </p:txBody>
      </p:sp>
      <p:pic>
        <p:nvPicPr>
          <p:cNvPr id="3" name="图片 2" descr="校标（蓝）"/>
          <p:cNvPicPr>
            <a:picLocks noChangeAspect="1"/>
          </p:cNvPicPr>
          <p:nvPr/>
        </p:nvPicPr>
        <p:blipFill>
          <a:blip r:embed="rId2"/>
          <a:stretch>
            <a:fillRect/>
          </a:stretch>
        </p:blipFill>
        <p:spPr>
          <a:xfrm>
            <a:off x="421640" y="250825"/>
            <a:ext cx="873125" cy="873125"/>
          </a:xfrm>
          <a:prstGeom prst="rect">
            <a:avLst/>
          </a:prstGeom>
        </p:spPr>
      </p:pic>
      <p:pic>
        <p:nvPicPr>
          <p:cNvPr id="9" name="图片 8" descr="校名（中英文 蓝）"/>
          <p:cNvPicPr>
            <a:picLocks noChangeAspect="1"/>
          </p:cNvPicPr>
          <p:nvPr/>
        </p:nvPicPr>
        <p:blipFill>
          <a:blip r:embed="rId3"/>
          <a:stretch>
            <a:fillRect/>
          </a:stretch>
        </p:blipFill>
        <p:spPr>
          <a:xfrm>
            <a:off x="1409065" y="395605"/>
            <a:ext cx="2468245" cy="582930"/>
          </a:xfrm>
          <a:prstGeom prst="rect">
            <a:avLst/>
          </a:prstGeom>
        </p:spPr>
      </p:pic>
      <p:pic>
        <p:nvPicPr>
          <p:cNvPr id="7" name="Picture 4"/>
          <p:cNvPicPr>
            <a:picLocks noChangeAspect="1" noChangeArrowheads="1"/>
          </p:cNvPicPr>
          <p:nvPr/>
        </p:nvPicPr>
        <p:blipFill>
          <a:blip r:embed="rId4"/>
          <a:srcRect/>
          <a:stretch>
            <a:fillRect/>
          </a:stretch>
        </p:blipFill>
        <p:spPr bwMode="auto">
          <a:xfrm>
            <a:off x="9129594" y="396541"/>
            <a:ext cx="2693670" cy="3683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6"/>
          <p:cNvSpPr/>
          <p:nvPr/>
        </p:nvSpPr>
        <p:spPr bwMode="auto">
          <a:xfrm>
            <a:off x="421640" y="1320165"/>
            <a:ext cx="5674995" cy="76200"/>
          </a:xfrm>
          <a:custGeom>
            <a:avLst/>
            <a:gdLst>
              <a:gd name="T0" fmla="*/ 13509 w 13509"/>
              <a:gd name="T1" fmla="*/ 0 h 275"/>
              <a:gd name="T2" fmla="*/ 13509 w 13509"/>
              <a:gd name="T3" fmla="*/ 275 h 275"/>
              <a:gd name="T4" fmla="*/ 0 w 13509"/>
              <a:gd name="T5" fmla="*/ 275 h 275"/>
              <a:gd name="T6" fmla="*/ 86 w 13509"/>
              <a:gd name="T7" fmla="*/ 0 h 275"/>
              <a:gd name="T8" fmla="*/ 13509 w 13509"/>
              <a:gd name="T9" fmla="*/ 0 h 275"/>
            </a:gdLst>
            <a:ahLst/>
            <a:cxnLst>
              <a:cxn ang="0">
                <a:pos x="T0" y="T1"/>
              </a:cxn>
              <a:cxn ang="0">
                <a:pos x="T2" y="T3"/>
              </a:cxn>
              <a:cxn ang="0">
                <a:pos x="T4" y="T5"/>
              </a:cxn>
              <a:cxn ang="0">
                <a:pos x="T6" y="T7"/>
              </a:cxn>
              <a:cxn ang="0">
                <a:pos x="T8" y="T9"/>
              </a:cxn>
            </a:cxnLst>
            <a:rect l="0" t="0" r="r" b="b"/>
            <a:pathLst>
              <a:path w="13509" h="275">
                <a:moveTo>
                  <a:pt x="13509" y="0"/>
                </a:moveTo>
                <a:lnTo>
                  <a:pt x="13509" y="275"/>
                </a:lnTo>
                <a:lnTo>
                  <a:pt x="0" y="275"/>
                </a:lnTo>
                <a:lnTo>
                  <a:pt x="86" y="0"/>
                </a:lnTo>
                <a:lnTo>
                  <a:pt x="13509" y="0"/>
                </a:lnTo>
                <a:close/>
              </a:path>
            </a:pathLst>
          </a:custGeom>
          <a:gradFill>
            <a:gsLst>
              <a:gs pos="0">
                <a:srgbClr val="012D86"/>
              </a:gs>
              <a:gs pos="100000">
                <a:srgbClr val="0E2557"/>
              </a:gs>
            </a:gsLst>
            <a:lin scaled="0"/>
          </a:gra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advTm="5000"/>
    </mc:Choice>
    <mc:Fallback xmlns="">
      <p:transition spd="med" advTm="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9AE70B2-8BF9-45C0-BB95-33D1B9D3A854}" type="slidenum">
              <a:rPr lang="zh-CN" altLang="en-US" smtClean="0"/>
              <a:t>9</a:t>
            </a:fld>
            <a:endParaRPr lang="zh-CN" altLang="en-US"/>
          </a:p>
        </p:txBody>
      </p:sp>
      <p:grpSp>
        <p:nvGrpSpPr>
          <p:cNvPr id="2" name="组合 1"/>
          <p:cNvGrpSpPr/>
          <p:nvPr/>
        </p:nvGrpSpPr>
        <p:grpSpPr>
          <a:xfrm>
            <a:off x="335361" y="116633"/>
            <a:ext cx="629872" cy="612768"/>
            <a:chOff x="3070727" y="196457"/>
            <a:chExt cx="692047" cy="673255"/>
          </a:xfrm>
          <a:solidFill>
            <a:schemeClr val="accent1">
              <a:lumMod val="75000"/>
            </a:schemeClr>
          </a:solidFill>
        </p:grpSpPr>
        <p:sp>
          <p:nvSpPr>
            <p:cNvPr id="3" name="平行四边形 2"/>
            <p:cNvSpPr/>
            <p:nvPr/>
          </p:nvSpPr>
          <p:spPr>
            <a:xfrm>
              <a:off x="3070727" y="19645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p:cNvSpPr/>
            <p:nvPr/>
          </p:nvSpPr>
          <p:spPr>
            <a:xfrm>
              <a:off x="3133187" y="256937"/>
              <a:ext cx="629587" cy="612775"/>
            </a:xfrm>
            <a:prstGeom prst="parallelogram">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4" name="直接连接符 13"/>
          <p:cNvCxnSpPr/>
          <p:nvPr/>
        </p:nvCxnSpPr>
        <p:spPr>
          <a:xfrm>
            <a:off x="367840" y="809674"/>
            <a:ext cx="114888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5"/>
          <p:cNvSpPr txBox="1"/>
          <p:nvPr/>
        </p:nvSpPr>
        <p:spPr>
          <a:xfrm>
            <a:off x="1127448" y="193957"/>
            <a:ext cx="1216359"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p>
        </p:txBody>
      </p:sp>
      <p:sp>
        <p:nvSpPr>
          <p:cNvPr id="60" name="圆角矩形 6"/>
          <p:cNvSpPr/>
          <p:nvPr/>
        </p:nvSpPr>
        <p:spPr>
          <a:xfrm>
            <a:off x="1127448" y="184135"/>
            <a:ext cx="2857560" cy="490220"/>
          </a:xfrm>
          <a:prstGeom prst="roundRect">
            <a:avLst>
              <a:gd name="adj" fmla="val 37046"/>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框 15"/>
          <p:cNvSpPr txBox="1"/>
          <p:nvPr/>
        </p:nvSpPr>
        <p:spPr>
          <a:xfrm>
            <a:off x="1309440" y="229190"/>
            <a:ext cx="2493576" cy="398780"/>
          </a:xfrm>
          <a:prstGeom prst="rect">
            <a:avLst/>
          </a:prstGeom>
          <a:solidFill>
            <a:schemeClr val="accent1">
              <a:lumMod val="75000"/>
            </a:schemeClr>
          </a:solid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solidFill>
                  <a:prstClr val="white"/>
                </a:solidFill>
              </a:rPr>
              <a:t>模拟进展</a:t>
            </a:r>
            <a:endParaRPr kumimoji="0" lang="en-US" altLang="zh-CN" sz="2000" b="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7" name="内容占位符 16"/>
          <p:cNvPicPr>
            <a:picLocks noGrp="1" noChangeAspect="1"/>
          </p:cNvPicPr>
          <p:nvPr>
            <p:ph idx="1"/>
          </p:nvPr>
        </p:nvPicPr>
        <p:blipFill>
          <a:blip r:embed="rId2"/>
          <a:stretch>
            <a:fillRect/>
          </a:stretch>
        </p:blipFill>
        <p:spPr>
          <a:xfrm>
            <a:off x="9093835" y="80645"/>
            <a:ext cx="2741930" cy="648970"/>
          </a:xfrm>
          <a:prstGeom prst="rect">
            <a:avLst/>
          </a:prstGeom>
        </p:spPr>
      </p:pic>
      <p:sp>
        <p:nvSpPr>
          <p:cNvPr id="7" name="文本框 6"/>
          <p:cNvSpPr txBox="1"/>
          <p:nvPr/>
        </p:nvSpPr>
        <p:spPr>
          <a:xfrm>
            <a:off x="509905" y="867410"/>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endParaRPr lang="zh-CN" altLang="en-US" b="1">
              <a:solidFill>
                <a:schemeClr val="tx1">
                  <a:lumMod val="50000"/>
                </a:schemeClr>
              </a:solidFill>
              <a:latin typeface="+mj-ea"/>
              <a:ea typeface="+mj-ea"/>
              <a:sym typeface="+mn-ea"/>
            </a:endParaRPr>
          </a:p>
        </p:txBody>
      </p:sp>
      <p:sp>
        <p:nvSpPr>
          <p:cNvPr id="6" name="文本框 5"/>
          <p:cNvSpPr txBox="1"/>
          <p:nvPr/>
        </p:nvSpPr>
        <p:spPr>
          <a:xfrm>
            <a:off x="676275" y="1005840"/>
            <a:ext cx="6096000" cy="368300"/>
          </a:xfrm>
          <a:prstGeom prst="rect">
            <a:avLst/>
          </a:prstGeom>
          <a:noFill/>
        </p:spPr>
        <p:txBody>
          <a:bodyPr wrap="square" rtlCol="0" anchor="t">
            <a:spAutoFit/>
          </a:bodyPr>
          <a:lstStyle/>
          <a:p>
            <a:pPr marL="342900" indent="-342900">
              <a:buFont typeface="Wingdings" panose="05000000000000000000" pitchFamily="2" charset="2"/>
              <a:buChar char="Ø"/>
            </a:pPr>
            <a:r>
              <a:rPr lang="en-US" altLang="zh-CN" b="1">
                <a:solidFill>
                  <a:schemeClr val="tx1">
                    <a:lumMod val="50000"/>
                  </a:schemeClr>
                </a:solidFill>
                <a:latin typeface="+mj-ea"/>
                <a:ea typeface="+mj-ea"/>
                <a:sym typeface="+mn-ea"/>
              </a:rPr>
              <a:t>Gaussian</a:t>
            </a:r>
            <a:r>
              <a:rPr lang="zh-CN" altLang="en-US" b="1">
                <a:solidFill>
                  <a:schemeClr val="tx1">
                    <a:lumMod val="50000"/>
                  </a:schemeClr>
                </a:solidFill>
                <a:latin typeface="+mj-ea"/>
                <a:ea typeface="+mj-ea"/>
                <a:sym typeface="+mn-ea"/>
              </a:rPr>
              <a:t>研究</a:t>
            </a:r>
          </a:p>
        </p:txBody>
      </p:sp>
      <p:sp>
        <p:nvSpPr>
          <p:cNvPr id="8" name="文本框 7"/>
          <p:cNvSpPr txBox="1"/>
          <p:nvPr/>
        </p:nvSpPr>
        <p:spPr>
          <a:xfrm>
            <a:off x="676275" y="1574165"/>
            <a:ext cx="10389870" cy="5313045"/>
          </a:xfrm>
          <a:prstGeom prst="rect">
            <a:avLst/>
          </a:prstGeom>
          <a:noFill/>
        </p:spPr>
        <p:txBody>
          <a:bodyPr wrap="square" rtlCol="0" anchor="t">
            <a:spAutoFit/>
          </a:bodyPr>
          <a:lstStyle/>
          <a:p>
            <a:pPr marL="0" lvl="0" indent="0" defTabSz="457200">
              <a:lnSpc>
                <a:spcPct val="100000"/>
              </a:lnSpc>
              <a:spcBef>
                <a:spcPct val="0"/>
              </a:spcBef>
              <a:buFontTx/>
              <a:buNone/>
            </a:pPr>
            <a:r>
              <a:rPr lang="en-US" altLang="zh-CN" b="1" dirty="0">
                <a:solidFill>
                  <a:srgbClr val="FF0000"/>
                </a:solidFill>
                <a:ea typeface="等线" panose="02010600030101010101" charset="-122"/>
                <a:sym typeface="+mn-ea"/>
              </a:rPr>
              <a:t>1</a:t>
            </a:r>
            <a:r>
              <a:rPr lang="zh-CN" altLang="en-US" b="1" dirty="0">
                <a:solidFill>
                  <a:srgbClr val="FF0000"/>
                </a:solidFill>
                <a:ea typeface="等线" panose="02010600030101010101" charset="-122"/>
                <a:sym typeface="+mn-ea"/>
              </a:rPr>
              <a:t>、环氧树脂及固化剂分子建模</a:t>
            </a:r>
            <a:endParaRPr lang="zh-CN" altLang="en-US" b="1" dirty="0">
              <a:solidFill>
                <a:srgbClr val="FF0000"/>
              </a:solidFill>
              <a:ea typeface="等线" panose="02010600030101010101" charset="-122"/>
            </a:endParaRPr>
          </a:p>
          <a:p>
            <a:pPr marL="0" lvl="0" indent="0" defTabSz="457200">
              <a:lnSpc>
                <a:spcPct val="100000"/>
              </a:lnSpc>
              <a:spcBef>
                <a:spcPct val="0"/>
              </a:spcBef>
              <a:buFontTx/>
              <a:buNone/>
            </a:pPr>
            <a:r>
              <a:rPr lang="en-US" altLang="zh-CN" b="1" dirty="0">
                <a:ea typeface="等线" panose="02010600030101010101" charset="-122"/>
                <a:sym typeface="+mn-ea"/>
              </a:rPr>
              <a:t>	</a:t>
            </a:r>
            <a:r>
              <a:rPr lang="zh-CN" altLang="en-US" b="1" dirty="0">
                <a:ea typeface="等线" panose="02010600030101010101" charset="-122"/>
                <a:sym typeface="+mn-ea"/>
              </a:rPr>
              <a:t>本研究首先以分子模拟为基础，针对环氧树脂（</a:t>
            </a:r>
            <a:r>
              <a:rPr lang="en-US" altLang="zh-CN" b="1" dirty="0">
                <a:ea typeface="等线" panose="02010600030101010101" charset="-122"/>
                <a:sym typeface="+mn-ea"/>
              </a:rPr>
              <a:t>DGEBA</a:t>
            </a:r>
            <a:r>
              <a:rPr lang="zh-CN" altLang="en-US" b="1" dirty="0">
                <a:ea typeface="等线" panose="02010600030101010101" charset="-122"/>
                <a:sym typeface="+mn-ea"/>
              </a:rPr>
              <a:t>）及多种常见固化剂（如</a:t>
            </a:r>
            <a:r>
              <a:rPr lang="en-US" altLang="zh-CN" b="1" dirty="0">
                <a:ea typeface="等线" panose="02010600030101010101" charset="-122"/>
                <a:sym typeface="+mn-ea"/>
              </a:rPr>
              <a:t>T33</a:t>
            </a:r>
            <a:r>
              <a:rPr lang="zh-CN" altLang="en-US" b="1" dirty="0">
                <a:ea typeface="等线" panose="02010600030101010101" charset="-122"/>
                <a:sym typeface="+mn-ea"/>
              </a:rPr>
              <a:t>、聚醚胺、聚硫醇等），在不同催化条件下进行详细的分子建模工作。</a:t>
            </a:r>
            <a:endParaRPr lang="en-US" altLang="zh-CN" b="1" dirty="0">
              <a:solidFill>
                <a:srgbClr val="FF0000"/>
              </a:solidFill>
              <a:ea typeface="等线" panose="02010600030101010101" charset="-122"/>
              <a:sym typeface="+mn-ea"/>
            </a:endParaRPr>
          </a:p>
          <a:p>
            <a:pPr marL="0" lvl="0" indent="0" defTabSz="457200" fontAlgn="auto">
              <a:lnSpc>
                <a:spcPct val="100000"/>
              </a:lnSpc>
              <a:spcBef>
                <a:spcPts val="1000"/>
              </a:spcBef>
              <a:buFontTx/>
              <a:buNone/>
            </a:pPr>
            <a:r>
              <a:rPr lang="en-US" altLang="zh-CN" b="1" dirty="0">
                <a:solidFill>
                  <a:srgbClr val="FF0000"/>
                </a:solidFill>
                <a:ea typeface="等线" panose="02010600030101010101" charset="-122"/>
                <a:sym typeface="+mn-ea"/>
              </a:rPr>
              <a:t>2</a:t>
            </a:r>
            <a:r>
              <a:rPr lang="zh-CN" altLang="en-US" b="1" dirty="0">
                <a:solidFill>
                  <a:srgbClr val="FF0000"/>
                </a:solidFill>
                <a:ea typeface="等线" panose="02010600030101010101" charset="-122"/>
                <a:sym typeface="+mn-ea"/>
              </a:rPr>
              <a:t>、模型体系的设置与参数化</a:t>
            </a:r>
            <a:br>
              <a:rPr lang="zh-CN" altLang="en-US" b="1" dirty="0">
                <a:ea typeface="等线" panose="02010600030101010101" charset="-122"/>
                <a:sym typeface="+mn-ea"/>
              </a:rPr>
            </a:br>
            <a:r>
              <a:rPr lang="en-US" altLang="zh-CN" b="1" dirty="0">
                <a:ea typeface="等线" panose="02010600030101010101" charset="-122"/>
                <a:sym typeface="+mn-ea"/>
              </a:rPr>
              <a:t>	</a:t>
            </a:r>
            <a:r>
              <a:rPr lang="zh-CN" altLang="en-US" b="1" dirty="0">
                <a:ea typeface="等线" panose="02010600030101010101" charset="-122"/>
                <a:sym typeface="+mn-ea"/>
              </a:rPr>
              <a:t>针对五条具体反应路径（</a:t>
            </a:r>
            <a:r>
              <a:rPr lang="en-US" altLang="zh-CN" b="1" dirty="0">
                <a:ea typeface="等线" panose="02010600030101010101" charset="-122"/>
                <a:sym typeface="+mn-ea"/>
              </a:rPr>
              <a:t>DGEBA</a:t>
            </a:r>
            <a:r>
              <a:rPr lang="zh-CN" altLang="en-US" b="1" dirty="0">
                <a:ea typeface="等线" panose="02010600030101010101" charset="-122"/>
                <a:sym typeface="+mn-ea"/>
              </a:rPr>
              <a:t>与</a:t>
            </a:r>
            <a:r>
              <a:rPr lang="en-US" altLang="zh-CN" b="1" dirty="0">
                <a:ea typeface="等线" panose="02010600030101010101" charset="-122"/>
                <a:sym typeface="+mn-ea"/>
              </a:rPr>
              <a:t>T33</a:t>
            </a:r>
            <a:r>
              <a:rPr lang="zh-CN" altLang="en-US" b="1" dirty="0">
                <a:ea typeface="等线" panose="02010600030101010101" charset="-122"/>
                <a:sym typeface="+mn-ea"/>
              </a:rPr>
              <a:t>有</a:t>
            </a:r>
            <a:r>
              <a:rPr lang="en-US" altLang="zh-CN" b="1" dirty="0">
                <a:ea typeface="等线" panose="02010600030101010101" charset="-122"/>
                <a:sym typeface="+mn-ea"/>
              </a:rPr>
              <a:t>/</a:t>
            </a:r>
            <a:r>
              <a:rPr lang="zh-CN" altLang="en-US" b="1" dirty="0">
                <a:ea typeface="等线" panose="02010600030101010101" charset="-122"/>
                <a:sym typeface="+mn-ea"/>
              </a:rPr>
              <a:t>无苯酚催化、</a:t>
            </a:r>
            <a:r>
              <a:rPr lang="en-US" altLang="zh-CN" b="1" dirty="0">
                <a:ea typeface="等线" panose="02010600030101010101" charset="-122"/>
                <a:sym typeface="+mn-ea"/>
              </a:rPr>
              <a:t>DGEBA</a:t>
            </a:r>
            <a:r>
              <a:rPr lang="zh-CN" altLang="en-US" b="1" dirty="0">
                <a:ea typeface="等线" panose="02010600030101010101" charset="-122"/>
                <a:sym typeface="+mn-ea"/>
              </a:rPr>
              <a:t>与聚硫醇有</a:t>
            </a:r>
            <a:r>
              <a:rPr lang="en-US" altLang="zh-CN" b="1" dirty="0">
                <a:ea typeface="等线" panose="02010600030101010101" charset="-122"/>
                <a:sym typeface="+mn-ea"/>
              </a:rPr>
              <a:t>/</a:t>
            </a:r>
            <a:r>
              <a:rPr lang="zh-CN" altLang="en-US" b="1" dirty="0">
                <a:ea typeface="等线" panose="02010600030101010101" charset="-122"/>
                <a:sym typeface="+mn-ea"/>
              </a:rPr>
              <a:t>无催化、</a:t>
            </a:r>
            <a:r>
              <a:rPr lang="en-US" altLang="zh-CN" b="1" dirty="0">
                <a:ea typeface="等线" panose="02010600030101010101" charset="-122"/>
                <a:sym typeface="+mn-ea"/>
              </a:rPr>
              <a:t>DGEBA</a:t>
            </a:r>
            <a:r>
              <a:rPr lang="zh-CN" altLang="en-US" b="1" dirty="0">
                <a:ea typeface="等线" panose="02010600030101010101" charset="-122"/>
                <a:sym typeface="+mn-ea"/>
              </a:rPr>
              <a:t>与聚醚胺无催化），分别搭建相应的分子体系，并对结构进行初步优化和参数设置。</a:t>
            </a:r>
          </a:p>
          <a:p>
            <a:pPr marL="0" lvl="0" indent="0" defTabSz="457200" fontAlgn="auto">
              <a:lnSpc>
                <a:spcPct val="100000"/>
              </a:lnSpc>
              <a:spcBef>
                <a:spcPts val="1000"/>
              </a:spcBef>
              <a:buFontTx/>
              <a:buNone/>
            </a:pPr>
            <a:r>
              <a:rPr lang="zh-CN" altLang="en-US" b="1" dirty="0">
                <a:solidFill>
                  <a:srgbClr val="FF0000"/>
                </a:solidFill>
                <a:ea typeface="等线" panose="02010600030101010101" charset="-122"/>
              </a:rPr>
              <a:t>3、</a:t>
            </a:r>
            <a:r>
              <a:rPr lang="zh-CN" altLang="en-US" b="1" dirty="0">
                <a:solidFill>
                  <a:srgbClr val="FF0000"/>
                </a:solidFill>
                <a:ea typeface="等线" panose="02010600030101010101" charset="-122"/>
                <a:sym typeface="+mn-ea"/>
              </a:rPr>
              <a:t>计算单点能和搜寻过渡态</a:t>
            </a:r>
          </a:p>
          <a:p>
            <a:pPr marL="0" lvl="0" indent="0" defTabSz="457200">
              <a:lnSpc>
                <a:spcPct val="100000"/>
              </a:lnSpc>
              <a:spcBef>
                <a:spcPct val="0"/>
              </a:spcBef>
              <a:buFontTx/>
              <a:buNone/>
            </a:pPr>
            <a:r>
              <a:rPr lang="en-US" altLang="zh-CN" b="1" dirty="0">
                <a:ea typeface="等线" panose="02010600030101010101" charset="-122"/>
                <a:sym typeface="+mn-ea"/>
              </a:rPr>
              <a:t>	</a:t>
            </a:r>
            <a:r>
              <a:rPr lang="zh-CN" altLang="en-US" b="1" dirty="0">
                <a:ea typeface="等线" panose="02010600030101010101" charset="-122"/>
                <a:sym typeface="+mn-ea"/>
              </a:rPr>
              <a:t>基于优化后的结构，计算更高精度的总能量，不再改变构型。用于比较中间体与过渡态的能量，计算反应能垒、反应热等。过渡态是化学反应过程中能量最高的瞬态结构，位于反应物与产物之间的反应路径顶峰，是反应能垒的所在点。</a:t>
            </a:r>
          </a:p>
          <a:p>
            <a:pPr marL="0" lvl="0" indent="0" defTabSz="457200" fontAlgn="auto">
              <a:lnSpc>
                <a:spcPct val="100000"/>
              </a:lnSpc>
              <a:spcBef>
                <a:spcPts val="1000"/>
              </a:spcBef>
              <a:buFontTx/>
              <a:buNone/>
            </a:pPr>
            <a:r>
              <a:rPr lang="zh-CN" altLang="en-US" b="1" dirty="0">
                <a:solidFill>
                  <a:srgbClr val="FF0000"/>
                </a:solidFill>
                <a:ea typeface="等线" panose="02010600030101010101" charset="-122"/>
                <a:sym typeface="+mn-ea"/>
              </a:rPr>
              <a:t>4、计算反应能垒和反应速率常数</a:t>
            </a:r>
            <a:endParaRPr lang="zh-CN" altLang="en-US" b="1" dirty="0">
              <a:solidFill>
                <a:srgbClr val="FF0000"/>
              </a:solidFill>
              <a:ea typeface="等线" panose="02010600030101010101" charset="-122"/>
            </a:endParaRPr>
          </a:p>
          <a:p>
            <a:pPr marL="0" lvl="0" indent="0" defTabSz="457200">
              <a:lnSpc>
                <a:spcPct val="100000"/>
              </a:lnSpc>
              <a:spcBef>
                <a:spcPct val="0"/>
              </a:spcBef>
              <a:buFontTx/>
              <a:buNone/>
            </a:pPr>
            <a:r>
              <a:rPr lang="en-US" altLang="zh-CN" b="1" dirty="0">
                <a:ea typeface="等线" panose="02010600030101010101" charset="-122"/>
                <a:sym typeface="+mn-ea"/>
              </a:rPr>
              <a:t>	</a:t>
            </a:r>
            <a:r>
              <a:rPr lang="zh-CN" altLang="en-US" b="1" dirty="0">
                <a:ea typeface="等线" panose="02010600030101010101" charset="-122"/>
                <a:sym typeface="+mn-ea"/>
              </a:rPr>
              <a:t>反应能垒是指反应物转化为产物过程中所需克服的最大能量障碍，对应于反应路径上过渡态与反应物之间的能量差。能垒的高低直接影响反应的进行难易和速率快慢。</a:t>
            </a:r>
          </a:p>
          <a:p>
            <a:pPr marL="0" lvl="0" indent="0" defTabSz="457200">
              <a:lnSpc>
                <a:spcPct val="100000"/>
              </a:lnSpc>
              <a:spcBef>
                <a:spcPct val="0"/>
              </a:spcBef>
              <a:buFontTx/>
              <a:buNone/>
            </a:pPr>
            <a:r>
              <a:rPr lang="en-US" altLang="zh-CN" b="1" dirty="0">
                <a:ea typeface="等线" panose="02010600030101010101" charset="-122"/>
                <a:sym typeface="+mn-ea"/>
              </a:rPr>
              <a:t>	</a:t>
            </a:r>
            <a:r>
              <a:rPr lang="zh-CN" altLang="en-US" b="1" dirty="0">
                <a:ea typeface="等线" panose="02010600030101010101" charset="-122"/>
                <a:sym typeface="+mn-ea"/>
              </a:rPr>
              <a:t>在此得到的反应速率常数将利用至</a:t>
            </a:r>
            <a:r>
              <a:rPr lang="en-US" altLang="zh-CN" b="1" dirty="0">
                <a:ea typeface="等线" panose="02010600030101010101" charset="-122"/>
                <a:sym typeface="+mn-ea"/>
              </a:rPr>
              <a:t>MD</a:t>
            </a:r>
            <a:r>
              <a:rPr lang="zh-CN" altLang="en-US" b="1" dirty="0">
                <a:ea typeface="等线" panose="02010600030101010101" charset="-122"/>
                <a:sym typeface="+mn-ea"/>
              </a:rPr>
              <a:t>中交联结构体系交联时间的计算。</a:t>
            </a:r>
          </a:p>
          <a:p>
            <a:pPr marL="0" lvl="0" indent="0" defTabSz="457200" fontAlgn="auto">
              <a:lnSpc>
                <a:spcPct val="100000"/>
              </a:lnSpc>
              <a:spcBef>
                <a:spcPts val="1000"/>
              </a:spcBef>
              <a:buFontTx/>
              <a:buNone/>
            </a:pPr>
            <a:r>
              <a:rPr lang="zh-CN" altLang="en-US" b="1" dirty="0">
                <a:solidFill>
                  <a:srgbClr val="FF0000"/>
                </a:solidFill>
                <a:ea typeface="等线" panose="02010600030101010101" charset="-122"/>
              </a:rPr>
              <a:t>5、</a:t>
            </a:r>
            <a:r>
              <a:rPr lang="zh-CN" altLang="en-US" b="1" dirty="0">
                <a:solidFill>
                  <a:srgbClr val="FF0000"/>
                </a:solidFill>
                <a:ea typeface="等线" panose="02010600030101010101" charset="-122"/>
                <a:sym typeface="+mn-ea"/>
              </a:rPr>
              <a:t>绘制反应机理图</a:t>
            </a:r>
            <a:endParaRPr lang="zh-CN" altLang="en-US" b="1" dirty="0">
              <a:solidFill>
                <a:srgbClr val="FF0000"/>
              </a:solidFill>
              <a:ea typeface="等线" panose="02010600030101010101" charset="-122"/>
            </a:endParaRPr>
          </a:p>
          <a:p>
            <a:pPr marL="0" lvl="0" indent="0" defTabSz="457200">
              <a:lnSpc>
                <a:spcPct val="100000"/>
              </a:lnSpc>
              <a:spcBef>
                <a:spcPct val="0"/>
              </a:spcBef>
              <a:buFontTx/>
              <a:buNone/>
            </a:pPr>
            <a:endParaRPr lang="zh-CN" altLang="en-US" b="1" dirty="0">
              <a:ea typeface="等线" panose="02010600030101010101" charset="-122"/>
            </a:endParaRPr>
          </a:p>
          <a:p>
            <a:pPr marL="0" lvl="0" indent="0" defTabSz="457200">
              <a:lnSpc>
                <a:spcPct val="100000"/>
              </a:lnSpc>
              <a:spcBef>
                <a:spcPct val="0"/>
              </a:spcBef>
              <a:buFontTx/>
              <a:buNone/>
            </a:pPr>
            <a:endParaRPr lang="zh-CN" altLang="en-US" b="1" dirty="0">
              <a:ea typeface="等线" panose="02010600030101010101" charset="-122"/>
            </a:endParaRPr>
          </a:p>
        </p:txBody>
      </p:sp>
      <p:sp>
        <p:nvSpPr>
          <p:cNvPr id="10" name="矩形 9"/>
          <p:cNvSpPr/>
          <p:nvPr/>
        </p:nvSpPr>
        <p:spPr>
          <a:xfrm>
            <a:off x="676275" y="1457325"/>
            <a:ext cx="10666095" cy="496887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433.4,&quot;left&quot;:53.25,&quot;top&quot;:112.5,&quot;width&quot;:916.1}"/>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433.4,&quot;left&quot;:53.25,&quot;top&quot;:112.5,&quot;width&quot;:916.1}"/>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433.4,&quot;left&quot;:53.25,&quot;top&quot;:112.5,&quot;width&quot;:916.1}"/>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433.4,&quot;left&quot;:53.25,&quot;top&quot;:112.5,&quot;width&quot;:916.1}"/>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433.4,&quot;left&quot;:53.25,&quot;top&quot;:112.5,&quot;width&quot;:916.1}"/>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433.4,&quot;left&quot;:53.25,&quot;top&quot;:112.5,&quot;width&quot;:916.1}"/>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433.4,&quot;left&quot;:53.25,&quot;top&quot;:112.5,&quot;width&quot;:916.1}"/>
</p:tagLst>
</file>

<file path=ppt/tags/tag107.xml><?xml version="1.0" encoding="utf-8"?>
<p:tagLst xmlns:a="http://schemas.openxmlformats.org/drawingml/2006/main" xmlns:r="http://schemas.openxmlformats.org/officeDocument/2006/relationships" xmlns:p="http://schemas.openxmlformats.org/presentationml/2006/main">
  <p:tag name="TABLE_ENDDRAG_ORIGIN_RECT" val="431*224"/>
  <p:tag name="TABLE_ENDDRAG_RECT" val="508*102*431*224"/>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433.4,&quot;left&quot;:53.25,&quot;top&quot;:112.5,&quot;width&quot;:916.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CONTENTS"/>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3*b*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30897_4"/>
  <p:tag name="KSO_WM_TEMPLATE_SUBCATEGORY" val="29"/>
  <p:tag name="KSO_WM_TEMPLATE_MASTER_TYPE" val="0"/>
  <p:tag name="KSO_WM_TEMPLATE_COLOR_TYPE" val="0"/>
  <p:tag name="KSO_WM_SLIDE_ITEM_CNT" val="4"/>
  <p:tag name="KSO_WM_SLIDE_INDEX" val="4"/>
  <p:tag name="KSO_WM_TAG_VERSION" val="1.0"/>
  <p:tag name="KSO_WM_BEAUTIFY_FLAG" val="#wm#"/>
  <p:tag name="KSO_WM_TEMPLATE_CATEGORY" val="custom"/>
  <p:tag name="KSO_WM_TEMPLATE_INDEX" val="20230897"/>
  <p:tag name="KSO_WM_SLIDE_TYPE" val="contents"/>
  <p:tag name="KSO_WM_SLIDE_SUBTYPE" val="diag"/>
  <p:tag name="KSO_WM_SLIDE_LAYOUT" val="a_b_l"/>
  <p:tag name="KSO_WM_SLIDE_LAYOUT_CNT" val="1_1_1"/>
  <p:tag name="KSO_WM_SPECIAL_SOURCE" val="bdnull"/>
  <p:tag name="KSO_WM_DIAGRAM_GROUP_CODE" val="l1-1"/>
  <p:tag name="KSO_WM_SLIDE_DIAGTYPE" val="l"/>
</p:tagLst>
</file>

<file path=ppt/tags/tag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230897_4*b*1"/>
  <p:tag name="KSO_WM_TEMPLATE_CATEGORY" val="custom"/>
  <p:tag name="KSO_WM_TEMPLATE_INDEX" val="20230897"/>
  <p:tag name="KSO_WM_UNIT_LAYERLEVEL" val="1"/>
  <p:tag name="KSO_WM_TAG_VERSION" val="1.0"/>
  <p:tag name="KSO_WM_BEAUTIFY_FLAG" val="#wm#"/>
  <p:tag name="KSO_WM_DIAGRAM_GROUP_CODE" val="l1-1"/>
  <p:tag name="KSO_WM_UNIT_PRESET_TEXT" val="CONTENTS"/>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897_4*l_h_i*1_1_1"/>
  <p:tag name="KSO_WM_TEMPLATE_CATEGORY" val="custom"/>
  <p:tag name="KSO_WM_TEMPLATE_INDEX" val="20230897"/>
  <p:tag name="KSO_WM_UNIT_LAYERLEVEL" val="1_1_1"/>
  <p:tag name="KSO_WM_TAG_VERSION" val="1.0"/>
  <p:tag name="KSO_WM_DIAGRAM_GROUP_CODE" val="l1-1"/>
  <p:tag name="KSO_WM_UNIT_TYPE" val="l_h_i"/>
  <p:tag name="KSO_WM_UNIT_INDEX" val="1_1_1"/>
  <p:tag name="KSO_WM_DIAGRAM_VERSION" val="3"/>
  <p:tag name="KSO_WM_DIAGRAM_MAX_ITEMCNT" val="6"/>
  <p:tag name="KSO_WM_DIAGRAM_MIN_ITEMCNT" val="2"/>
  <p:tag name="KSO_WM_DIAGRAM_VIRTUALLY_FRAME" val="{&quot;height&quot;:468.25,&quot;left&quot;:456.9,&quot;top&quot;:35.924999999999955,&quot;width&quot;:425.2}"/>
  <p:tag name="KSO_WM_DIAGRAM_COLOR_MATCH_VALUE" val="{&quot;shape&quot;:{&quot;fill&quot;:{&quot;gradient&quot;:[{&quot;brightness&quot;:0,&quot;colorType&quot;:1,&quot;foreColorIndex&quot;:5,&quot;pos&quot;:0,&quot;transparency&quot;:0.8999999761581421},{&quot;brightness&quot;:0,&quot;colorType&quot;:1,&quot;foreColorIndex&quot;:5,&quot;pos&quot;:0.800000011920929,&quot;transparency&quot;:1}],&quot;type&quot;:3},&quot;glow&quot;:{&quot;colorType&quot;:0},&quot;line&quot;:{&quot;gradient&quot;:[{&quot;brightness&quot;:0,&quot;colorType&quot;:1,&quot;foreColorIndex&quot;:5,&quot;pos&quot;:0,&quot;transparency&quot;:0.3499999940395355},{&quot;brightness&quot;:0,&quot;colorType&quot;:1,&quot;foreColorIndex&quot;:5,&quot;pos&quot;:0.800000011920929,&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897_4*l_h_i*1_1_2"/>
  <p:tag name="KSO_WM_TEMPLATE_CATEGORY" val="custom"/>
  <p:tag name="KSO_WM_TEMPLATE_INDEX" val="20230897"/>
  <p:tag name="KSO_WM_UNIT_LAYERLEVEL" val="1_1_1"/>
  <p:tag name="KSO_WM_TAG_VERSION" val="1.0"/>
  <p:tag name="KSO_WM_BEAUTIFY_FLAG" val="#wm#"/>
  <p:tag name="KSO_WM_DIAGRAM_GROUP_CODE" val="l1-1"/>
  <p:tag name="KSO_WM_DIAGRAM_VERSION" val="3"/>
  <p:tag name="KSO_WM_UNIT_PRESET_TEXT" val="01."/>
  <p:tag name="KSO_WM_DIAGRAM_MAX_ITEMCNT" val="6"/>
  <p:tag name="KSO_WM_DIAGRAM_MIN_ITEMCNT" val="2"/>
  <p:tag name="KSO_WM_DIAGRAM_VIRTUALLY_FRAME" val="{&quot;height&quot;:468.25,&quot;left&quot;:456.9,&quot;top&quot;:35.924999999999955,&quot;width&quot;:425.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897"/>
  <p:tag name="KSO_WM_UNIT_LAYERLEVEL" val="1_1_1"/>
  <p:tag name="KSO_WM_TAG_VERSION" val="1.0"/>
  <p:tag name="KSO_WM_BEAUTIFY_FLAG" val="#wm#"/>
  <p:tag name="KSO_WM_DIAGRAM_GROUP_CODE" val="l1-1"/>
  <p:tag name="KSO_WM_UNIT_TYPE" val="l_h_a"/>
  <p:tag name="KSO_WM_UNIT_ID" val="custom20230897_4*l_h_a*1_1_1"/>
  <p:tag name="KSO_WM_DIAGRAM_VERSION" val="3"/>
  <p:tag name="KSO_WM_UNIT_VALUE" val="34"/>
  <p:tag name="KSO_WM_UNIT_PRESET_TEXT" val="单击添加目录标题"/>
  <p:tag name="KSO_WM_DIAGRAM_MAX_ITEMCNT" val="6"/>
  <p:tag name="KSO_WM_DIAGRAM_MIN_ITEMCNT" val="2"/>
  <p:tag name="KSO_WM_DIAGRAM_VIRTUALLY_FRAME" val="{&quot;height&quot;:468.25,&quot;left&quot;:456.9,&quot;top&quot;:35.924999999999955,&quot;width&quot;:425.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897_4*l_h_i*1_2_1"/>
  <p:tag name="KSO_WM_TEMPLATE_CATEGORY" val="custom"/>
  <p:tag name="KSO_WM_TEMPLATE_INDEX" val="20230897"/>
  <p:tag name="KSO_WM_UNIT_LAYERLEVEL" val="1_1_1"/>
  <p:tag name="KSO_WM_TAG_VERSION" val="1.0"/>
  <p:tag name="KSO_WM_DIAGRAM_GROUP_CODE" val="l1-1"/>
  <p:tag name="KSO_WM_UNIT_TYPE" val="l_h_i"/>
  <p:tag name="KSO_WM_UNIT_INDEX" val="1_2_1"/>
  <p:tag name="KSO_WM_DIAGRAM_VERSION" val="3"/>
  <p:tag name="KSO_WM_DIAGRAM_MAX_ITEMCNT" val="6"/>
  <p:tag name="KSO_WM_DIAGRAM_MIN_ITEMCNT" val="2"/>
  <p:tag name="KSO_WM_DIAGRAM_VIRTUALLY_FRAME" val="{&quot;height&quot;:468.25,&quot;left&quot;:456.9,&quot;top&quot;:35.924999999999955,&quot;width&quot;:425.2}"/>
  <p:tag name="KSO_WM_DIAGRAM_COLOR_MATCH_VALUE" val="{&quot;shape&quot;:{&quot;fill&quot;:{&quot;gradient&quot;:[{&quot;brightness&quot;:0,&quot;colorType&quot;:1,&quot;foreColorIndex&quot;:5,&quot;pos&quot;:0,&quot;transparency&quot;:0.8999999761581421},{&quot;brightness&quot;:0,&quot;colorType&quot;:1,&quot;foreColorIndex&quot;:5,&quot;pos&quot;:0.800000011920929,&quot;transparency&quot;:1}],&quot;type&quot;:3},&quot;glow&quot;:{&quot;colorType&quot;:0},&quot;line&quot;:{&quot;gradient&quot;:[{&quot;brightness&quot;:0,&quot;colorType&quot;:1,&quot;foreColorIndex&quot;:5,&quot;pos&quot;:0,&quot;transparency&quot;:0.3499999940395355},{&quot;brightness&quot;:0,&quot;colorType&quot;:1,&quot;foreColorIndex&quot;:5,&quot;pos&quot;:0.800000011920929,&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2"/>
  <p:tag name="KSO_WM_UNIT_ID" val="custom20230897_4*l_h_i*1_2_2"/>
  <p:tag name="KSO_WM_TEMPLATE_CATEGORY" val="custom"/>
  <p:tag name="KSO_WM_TEMPLATE_INDEX" val="20230897"/>
  <p:tag name="KSO_WM_UNIT_LAYERLEVEL" val="1_1_1"/>
  <p:tag name="KSO_WM_TAG_VERSION" val="1.0"/>
  <p:tag name="KSO_WM_BEAUTIFY_FLAG" val="#wm#"/>
  <p:tag name="KSO_WM_DIAGRAM_GROUP_CODE" val="l1-1"/>
  <p:tag name="KSO_WM_DIAGRAM_VERSION" val="3"/>
  <p:tag name="KSO_WM_UNIT_PRESET_TEXT" val="02."/>
  <p:tag name="KSO_WM_DIAGRAM_MAX_ITEMCNT" val="6"/>
  <p:tag name="KSO_WM_DIAGRAM_MIN_ITEMCNT" val="2"/>
  <p:tag name="KSO_WM_DIAGRAM_VIRTUALLY_FRAME" val="{&quot;height&quot;:468.25,&quot;left&quot;:456.9,&quot;top&quot;:35.924999999999955,&quot;width&quot;:425.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2_1"/>
  <p:tag name="KSO_WM_TEMPLATE_CATEGORY" val="custom"/>
  <p:tag name="KSO_WM_TEMPLATE_INDEX" val="20230897"/>
  <p:tag name="KSO_WM_UNIT_LAYERLEVEL" val="1_1_1"/>
  <p:tag name="KSO_WM_TAG_VERSION" val="1.0"/>
  <p:tag name="KSO_WM_BEAUTIFY_FLAG" val="#wm#"/>
  <p:tag name="KSO_WM_DIAGRAM_GROUP_CODE" val="l1-1"/>
  <p:tag name="KSO_WM_UNIT_TYPE" val="l_h_a"/>
  <p:tag name="KSO_WM_UNIT_ID" val="custom20230897_4*l_h_a*1_2_1"/>
  <p:tag name="KSO_WM_DIAGRAM_VERSION" val="3"/>
  <p:tag name="KSO_WM_UNIT_VALUE" val="34"/>
  <p:tag name="KSO_WM_UNIT_PRESET_TEXT" val="单击添加目录标题"/>
  <p:tag name="KSO_WM_DIAGRAM_MAX_ITEMCNT" val="6"/>
  <p:tag name="KSO_WM_DIAGRAM_MIN_ITEMCNT" val="2"/>
  <p:tag name="KSO_WM_DIAGRAM_VIRTUALLY_FRAME" val="{&quot;height&quot;:468.25,&quot;left&quot;:456.9,&quot;top&quot;:35.924999999999955,&quot;width&quot;:425.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897_4*l_h_i*1_3_1"/>
  <p:tag name="KSO_WM_TEMPLATE_CATEGORY" val="custom"/>
  <p:tag name="KSO_WM_TEMPLATE_INDEX" val="20230897"/>
  <p:tag name="KSO_WM_UNIT_LAYERLEVEL" val="1_1_1"/>
  <p:tag name="KSO_WM_TAG_VERSION" val="1.0"/>
  <p:tag name="KSO_WM_DIAGRAM_GROUP_CODE" val="l1-1"/>
  <p:tag name="KSO_WM_UNIT_TYPE" val="l_h_i"/>
  <p:tag name="KSO_WM_UNIT_INDEX" val="1_3_1"/>
  <p:tag name="KSO_WM_DIAGRAM_VERSION" val="3"/>
  <p:tag name="KSO_WM_DIAGRAM_MAX_ITEMCNT" val="6"/>
  <p:tag name="KSO_WM_DIAGRAM_MIN_ITEMCNT" val="2"/>
  <p:tag name="KSO_WM_DIAGRAM_VIRTUALLY_FRAME" val="{&quot;height&quot;:468.25,&quot;left&quot;:456.9,&quot;top&quot;:35.924999999999955,&quot;width&quot;:425.2}"/>
  <p:tag name="KSO_WM_DIAGRAM_COLOR_MATCH_VALUE" val="{&quot;shape&quot;:{&quot;fill&quot;:{&quot;gradient&quot;:[{&quot;brightness&quot;:0,&quot;colorType&quot;:1,&quot;foreColorIndex&quot;:5,&quot;pos&quot;:0,&quot;transparency&quot;:0.8999999761581421},{&quot;brightness&quot;:0,&quot;colorType&quot;:1,&quot;foreColorIndex&quot;:5,&quot;pos&quot;:0.800000011920929,&quot;transparency&quot;:1}],&quot;type&quot;:3},&quot;glow&quot;:{&quot;colorType&quot;:0},&quot;line&quot;:{&quot;gradient&quot;:[{&quot;brightness&quot;:0,&quot;colorType&quot;:1,&quot;foreColorIndex&quot;:5,&quot;pos&quot;:0,&quot;transparency&quot;:0.3499999940395355},{&quot;brightness&quot;:0,&quot;colorType&quot;:1,&quot;foreColorIndex&quot;:5,&quot;pos&quot;:0.800000011920929,&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2"/>
  <p:tag name="KSO_WM_UNIT_ID" val="custom20230897_4*l_h_i*1_3_2"/>
  <p:tag name="KSO_WM_TEMPLATE_CATEGORY" val="custom"/>
  <p:tag name="KSO_WM_TEMPLATE_INDEX" val="20230897"/>
  <p:tag name="KSO_WM_UNIT_LAYERLEVEL" val="1_1_1"/>
  <p:tag name="KSO_WM_TAG_VERSION" val="1.0"/>
  <p:tag name="KSO_WM_BEAUTIFY_FLAG" val="#wm#"/>
  <p:tag name="KSO_WM_DIAGRAM_GROUP_CODE" val="l1-1"/>
  <p:tag name="KSO_WM_DIAGRAM_VERSION" val="3"/>
  <p:tag name="KSO_WM_UNIT_PRESET_TEXT" val="03."/>
  <p:tag name="KSO_WM_DIAGRAM_MAX_ITEMCNT" val="6"/>
  <p:tag name="KSO_WM_DIAGRAM_MIN_ITEMCNT" val="2"/>
  <p:tag name="KSO_WM_DIAGRAM_VIRTUALLY_FRAME" val="{&quot;height&quot;:468.25,&quot;left&quot;:456.9,&quot;top&quot;:35.924999999999955,&quot;width&quot;:425.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3_1"/>
  <p:tag name="KSO_WM_TEMPLATE_CATEGORY" val="custom"/>
  <p:tag name="KSO_WM_TEMPLATE_INDEX" val="20230897"/>
  <p:tag name="KSO_WM_UNIT_LAYERLEVEL" val="1_1_1"/>
  <p:tag name="KSO_WM_TAG_VERSION" val="1.0"/>
  <p:tag name="KSO_WM_BEAUTIFY_FLAG" val="#wm#"/>
  <p:tag name="KSO_WM_DIAGRAM_GROUP_CODE" val="l1-1"/>
  <p:tag name="KSO_WM_UNIT_TYPE" val="l_h_a"/>
  <p:tag name="KSO_WM_UNIT_ID" val="custom20230897_4*l_h_a*1_3_1"/>
  <p:tag name="KSO_WM_DIAGRAM_VERSION" val="3"/>
  <p:tag name="KSO_WM_UNIT_PRESET_TEXT" val="单击添加目录标题"/>
  <p:tag name="KSO_WM_DIAGRAM_MAX_ITEMCNT" val="6"/>
  <p:tag name="KSO_WM_DIAGRAM_MIN_ITEMCNT" val="2"/>
  <p:tag name="KSO_WM_DIAGRAM_VIRTUALLY_FRAME" val="{&quot;height&quot;:468.25,&quot;left&quot;:456.9,&quot;top&quot;:35.924999999999955,&quot;width&quot;:425.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897_4*l_h_i*1_4_1"/>
  <p:tag name="KSO_WM_TEMPLATE_CATEGORY" val="custom"/>
  <p:tag name="KSO_WM_TEMPLATE_INDEX" val="20230897"/>
  <p:tag name="KSO_WM_UNIT_LAYERLEVEL" val="1_1_1"/>
  <p:tag name="KSO_WM_TAG_VERSION" val="1.0"/>
  <p:tag name="KSO_WM_DIAGRAM_GROUP_CODE" val="l1-1"/>
  <p:tag name="KSO_WM_UNIT_TYPE" val="l_h_i"/>
  <p:tag name="KSO_WM_UNIT_INDEX" val="1_4_1"/>
  <p:tag name="KSO_WM_DIAGRAM_VERSION" val="3"/>
  <p:tag name="KSO_WM_DIAGRAM_MAX_ITEMCNT" val="6"/>
  <p:tag name="KSO_WM_DIAGRAM_MIN_ITEMCNT" val="2"/>
  <p:tag name="KSO_WM_DIAGRAM_VIRTUALLY_FRAME" val="{&quot;height&quot;:468.25,&quot;left&quot;:456.9,&quot;top&quot;:35.924999999999955,&quot;width&quot;:425.2}"/>
  <p:tag name="KSO_WM_DIAGRAM_COLOR_MATCH_VALUE" val="{&quot;shape&quot;:{&quot;fill&quot;:{&quot;gradient&quot;:[{&quot;brightness&quot;:0,&quot;colorType&quot;:1,&quot;foreColorIndex&quot;:5,&quot;pos&quot;:0,&quot;transparency&quot;:0.8999999761581421},{&quot;brightness&quot;:0,&quot;colorType&quot;:1,&quot;foreColorIndex&quot;:5,&quot;pos&quot;:0.800000011920929,&quot;transparency&quot;:1}],&quot;type&quot;:3},&quot;glow&quot;:{&quot;colorType&quot;:0},&quot;line&quot;:{&quot;gradient&quot;:[{&quot;brightness&quot;:0,&quot;colorType&quot;:1,&quot;foreColorIndex&quot;:5,&quot;pos&quot;:0,&quot;transparency&quot;:0.3499999940395355},{&quot;brightness&quot;:0,&quot;colorType&quot;:1,&quot;foreColorIndex&quot;:5,&quot;pos&quot;:0.800000011920929,&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2"/>
  <p:tag name="KSO_WM_UNIT_ID" val="custom20230897_4*l_h_i*1_4_2"/>
  <p:tag name="KSO_WM_TEMPLATE_CATEGORY" val="custom"/>
  <p:tag name="KSO_WM_TEMPLATE_INDEX" val="20230897"/>
  <p:tag name="KSO_WM_UNIT_LAYERLEVEL" val="1_1_1"/>
  <p:tag name="KSO_WM_TAG_VERSION" val="1.0"/>
  <p:tag name="KSO_WM_BEAUTIFY_FLAG" val="#wm#"/>
  <p:tag name="KSO_WM_DIAGRAM_GROUP_CODE" val="l1-1"/>
  <p:tag name="KSO_WM_DIAGRAM_VERSION" val="3"/>
  <p:tag name="KSO_WM_UNIT_PRESET_TEXT" val="04."/>
  <p:tag name="KSO_WM_DIAGRAM_MAX_ITEMCNT" val="6"/>
  <p:tag name="KSO_WM_DIAGRAM_MIN_ITEMCNT" val="2"/>
  <p:tag name="KSO_WM_DIAGRAM_VIRTUALLY_FRAME" val="{&quot;height&quot;:468.25,&quot;left&quot;:456.9,&quot;top&quot;:35.924999999999955,&quot;width&quot;:425.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4_1"/>
  <p:tag name="KSO_WM_TEMPLATE_CATEGORY" val="custom"/>
  <p:tag name="KSO_WM_TEMPLATE_INDEX" val="20230897"/>
  <p:tag name="KSO_WM_UNIT_LAYERLEVEL" val="1_1_1"/>
  <p:tag name="KSO_WM_TAG_VERSION" val="1.0"/>
  <p:tag name="KSO_WM_BEAUTIFY_FLAG" val="#wm#"/>
  <p:tag name="KSO_WM_DIAGRAM_GROUP_CODE" val="l1-1"/>
  <p:tag name="KSO_WM_UNIT_TYPE" val="l_h_a"/>
  <p:tag name="KSO_WM_UNIT_ID" val="custom20230897_4*l_h_a*1_4_1"/>
  <p:tag name="KSO_WM_DIAGRAM_VERSION" val="3"/>
  <p:tag name="KSO_WM_UNIT_PRESET_TEXT" val="单击添加目录标题"/>
  <p:tag name="KSO_WM_DIAGRAM_MAX_ITEMCNT" val="6"/>
  <p:tag name="KSO_WM_DIAGRAM_MIN_ITEMCNT" val="2"/>
  <p:tag name="KSO_WM_DIAGRAM_VIRTUALLY_FRAME" val="{&quot;height&quot;:468.25,&quot;left&quot;:456.9,&quot;top&quot;:35.924999999999955,&quot;width&quot;:425.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UNIT_TYPE" val="i"/>
  <p:tag name="KSO_WM_UNIT_INDEX" val="2"/>
</p:tagLst>
</file>

<file path=ppt/tags/tag82.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897_4*a*1"/>
  <p:tag name="KSO_WM_TEMPLATE_CATEGORY" val="custom"/>
  <p:tag name="KSO_WM_TEMPLATE_INDEX" val="20230897"/>
  <p:tag name="KSO_WM_UNIT_LAYERLEVEL" val="1"/>
  <p:tag name="KSO_WM_TAG_VERSION" val="1.0"/>
  <p:tag name="KSO_WM_BEAUTIFY_FLAG" val="#wm#"/>
  <p:tag name="KSO_WM_DIAGRAM_GROUP_CODE" val="l1-1"/>
  <p:tag name="KSO_WM_UNIT_PRESET_TEXT" val="目录"/>
</p:tagLst>
</file>

<file path=ppt/tags/tag83.xml><?xml version="1.0" encoding="utf-8"?>
<p:tagLst xmlns:a="http://schemas.openxmlformats.org/drawingml/2006/main" xmlns:r="http://schemas.openxmlformats.org/officeDocument/2006/relationships" xmlns:p="http://schemas.openxmlformats.org/presentationml/2006/main">
  <p:tag name="TABLE_ENDDRAG_ORIGIN_RECT" val="447*241"/>
  <p:tag name="TABLE_ENDDRAG_RECT" val="50*120*447*241"/>
  <p:tag name="KSO_WM_UNIT_TABLE_BEAUTIFY" val="smartTable{12dc4731-37c9-4f04-a08d-8fccd129f588}"/>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212.55,&quot;left&quot;:83.05,&quot;top&quot;:143.2,&quot;width&quot;:600.55}"/>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212.55,&quot;left&quot;:83.05,&quot;top&quot;:143.2,&quot;width&quot;:600.55}"/>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212.55,&quot;left&quot;:83.05,&quot;top&quot;:143.2,&quot;width&quot;:600.55}"/>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212.55,&quot;left&quot;:83.05,&quot;top&quot;:143.2,&quot;width&quot;:600.55}"/>
</p:tagLst>
</file>

<file path=ppt/tags/tag88.xml><?xml version="1.0" encoding="utf-8"?>
<p:tagLst xmlns:a="http://schemas.openxmlformats.org/drawingml/2006/main" xmlns:r="http://schemas.openxmlformats.org/officeDocument/2006/relationships" xmlns:p="http://schemas.openxmlformats.org/presentationml/2006/main">
  <p:tag name="TABLE_ENDDRAG_ORIGIN_RECT" val="437*300"/>
  <p:tag name="TABLE_ENDDRAG_RECT" val="61*149*437*300"/>
</p:tagLst>
</file>

<file path=ppt/tags/tag89.xml><?xml version="1.0" encoding="utf-8"?>
<p:tagLst xmlns:a="http://schemas.openxmlformats.org/drawingml/2006/main" xmlns:r="http://schemas.openxmlformats.org/officeDocument/2006/relationships" xmlns:p="http://schemas.openxmlformats.org/presentationml/2006/main">
  <p:tag name="TABLE_ENDDRAG_ORIGIN_RECT" val="438*240"/>
  <p:tag name="TABLE_ENDDRAG_RECT" val="30*127*438*240"/>
  <p:tag name="KSO_WM_UNIT_TABLE_BEAUTIFY" val="smartTable{9c645eb4-e9c8-4f57-a387-4436f33b72ca}"/>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TABLE_ENDDRAG_ORIGIN_RECT" val="424*249"/>
  <p:tag name="TABLE_ENDDRAG_RECT" val="487*127*424*249"/>
  <p:tag name="KSO_WM_UNIT_TABLE_BEAUTIFY" val="smartTable{25554f33-09d9-4550-a711-ddfd993901c5}"/>
</p:tagLst>
</file>

<file path=ppt/tags/tag91.xml><?xml version="1.0" encoding="utf-8"?>
<p:tagLst xmlns:a="http://schemas.openxmlformats.org/drawingml/2006/main" xmlns:r="http://schemas.openxmlformats.org/officeDocument/2006/relationships" xmlns:p="http://schemas.openxmlformats.org/presentationml/2006/main">
  <p:tag name="TABLE_ENDDRAG_ORIGIN_RECT" val="429*61"/>
  <p:tag name="TABLE_ENDDRAG_RECT" val="66*152*429*61"/>
  <p:tag name="KSO_WM_UNIT_TABLE_BEAUTIFY" val="smartTable{2f19dd0b-5b20-4372-bf26-ee92d154733c}"/>
</p:tagLst>
</file>

<file path=ppt/tags/tag92.xml><?xml version="1.0" encoding="utf-8"?>
<p:tagLst xmlns:a="http://schemas.openxmlformats.org/drawingml/2006/main" xmlns:r="http://schemas.openxmlformats.org/officeDocument/2006/relationships" xmlns:p="http://schemas.openxmlformats.org/presentationml/2006/main">
  <p:tag name="TABLE_ENDDRAG_ORIGIN_RECT" val="530*163"/>
  <p:tag name="TABLE_ENDDRAG_RECT" val="66*257*530*163"/>
  <p:tag name="KSO_WM_UNIT_TABLE_BEAUTIFY" val="smartTable{6a000470-8622-4625-a42c-5d2c469a4916}"/>
</p:tagLst>
</file>

<file path=ppt/tags/tag93.xml><?xml version="1.0" encoding="utf-8"?>
<p:tagLst xmlns:a="http://schemas.openxmlformats.org/drawingml/2006/main" xmlns:r="http://schemas.openxmlformats.org/officeDocument/2006/relationships" xmlns:p="http://schemas.openxmlformats.org/presentationml/2006/main">
  <p:tag name="TABLE_ENDDRAG_ORIGIN_RECT" val="530*120"/>
  <p:tag name="TABLE_ENDDRAG_RECT" val="71*175*530*120"/>
</p:tagLst>
</file>

<file path=ppt/tags/tag94.xml><?xml version="1.0" encoding="utf-8"?>
<p:tagLst xmlns:a="http://schemas.openxmlformats.org/drawingml/2006/main" xmlns:r="http://schemas.openxmlformats.org/officeDocument/2006/relationships" xmlns:p="http://schemas.openxmlformats.org/presentationml/2006/main">
  <p:tag name="TABLE_ENDDRAG_ORIGIN_RECT" val="426*106"/>
  <p:tag name="TABLE_ENDDRAG_RECT" val="66*361*426*106"/>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249.1750061035156,&quot;left&quot;:53.25,&quot;top&quot;:108.15,&quot;width&quot;:480}"/>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249.1750061035156,&quot;left&quot;:53.25,&quot;top&quot;:108.15,&quot;width&quot;:480}"/>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249.1750061035156,&quot;left&quot;:53.25,&quot;top&quot;:108.15,&quot;width&quot;:480}"/>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249.1750061035156,&quot;left&quot;:53.25,&quot;top&quot;:108.15,&quot;width&quot;:480}"/>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433.4,&quot;left&quot;:53.25,&quot;top&quot;:112.5,&quot;width&quot;:916.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3461</Words>
  <Application>Microsoft Office PowerPoint</Application>
  <PresentationFormat>宽屏</PresentationFormat>
  <Paragraphs>565</Paragraphs>
  <Slides>32</Slides>
  <Notes>5</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42" baseType="lpstr">
      <vt:lpstr>等线</vt:lpstr>
      <vt:lpstr>宋体</vt:lpstr>
      <vt:lpstr>微软雅黑</vt:lpstr>
      <vt:lpstr>Arial</vt:lpstr>
      <vt:lpstr>Calibri</vt:lpstr>
      <vt:lpstr>Lucida Console</vt:lpstr>
      <vt:lpstr>Times New Roman</vt:lpstr>
      <vt:lpstr>Wingdings</vt:lpstr>
      <vt:lpstr>WPS</vt:lpstr>
      <vt:lpstr>CS ChemDraw Drawing</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ZhangChulun</dc:creator>
  <cp:lastModifiedBy>楚伦 张</cp:lastModifiedBy>
  <cp:revision>236</cp:revision>
  <dcterms:created xsi:type="dcterms:W3CDTF">2019-06-19T02:08:00Z</dcterms:created>
  <dcterms:modified xsi:type="dcterms:W3CDTF">2025-06-24T01:52:21Z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2052-11.1.0.9390</vt:lpwstr>
  </property>
  <property fmtid="{D5CDD505-2E9C-101B-9397-08002B2CF9AE}" pid="3" name="ICV">
    <vt:lpwstr>11358DD46D75425EB7A7C8C25265F155_11</vt:lpwstr>
  </property>
</Properties>
</file>